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8"/>
  </p:notesMasterIdLst>
  <p:sldIdLst>
    <p:sldId id="256" r:id="rId3"/>
    <p:sldId id="259" r:id="rId4"/>
    <p:sldId id="278" r:id="rId5"/>
    <p:sldId id="280" r:id="rId6"/>
    <p:sldId id="258" r:id="rId7"/>
    <p:sldId id="282" r:id="rId8"/>
    <p:sldId id="283" r:id="rId9"/>
    <p:sldId id="281" r:id="rId10"/>
    <p:sldId id="284" r:id="rId11"/>
    <p:sldId id="287" r:id="rId12"/>
    <p:sldId id="285" r:id="rId13"/>
    <p:sldId id="286" r:id="rId14"/>
    <p:sldId id="309" r:id="rId15"/>
    <p:sldId id="288" r:id="rId16"/>
    <p:sldId id="339" r:id="rId17"/>
    <p:sldId id="289" r:id="rId18"/>
    <p:sldId id="290" r:id="rId19"/>
    <p:sldId id="291" r:id="rId20"/>
    <p:sldId id="299" r:id="rId21"/>
    <p:sldId id="292" r:id="rId22"/>
    <p:sldId id="338" r:id="rId23"/>
    <p:sldId id="293" r:id="rId24"/>
    <p:sldId id="295" r:id="rId25"/>
    <p:sldId id="300" r:id="rId26"/>
    <p:sldId id="298" r:id="rId2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FFCC00"/>
    <a:srgbClr val="FF6600"/>
    <a:srgbClr val="4863D8"/>
    <a:srgbClr val="7DE416"/>
    <a:srgbClr val="2B166E"/>
    <a:srgbClr val="692A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>
      <p:cViewPr varScale="1">
        <p:scale>
          <a:sx n="63" d="100"/>
          <a:sy n="63" d="100"/>
        </p:scale>
        <p:origin x="1380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页眉占位符 3073">
            <a:extLst>
              <a:ext uri="{FF2B5EF4-FFF2-40B4-BE49-F238E27FC236}">
                <a16:creationId xmlns:a16="http://schemas.microsoft.com/office/drawing/2014/main" id="{498D7BA6-861F-4C16-91D7-3E9A0C10E1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5" name="日期占位符 3074">
            <a:extLst>
              <a:ext uri="{FF2B5EF4-FFF2-40B4-BE49-F238E27FC236}">
                <a16:creationId xmlns:a16="http://schemas.microsoft.com/office/drawing/2014/main" id="{4D26D758-104C-4568-9F98-4A9F94131F0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4" name="幻灯片图像占位符 3075">
            <a:extLst>
              <a:ext uri="{FF2B5EF4-FFF2-40B4-BE49-F238E27FC236}">
                <a16:creationId xmlns:a16="http://schemas.microsoft.com/office/drawing/2014/main" id="{1FADF6E8-A76F-4F46-974B-AD5E35E263F2}"/>
              </a:ext>
            </a:extLst>
          </p:cNvPr>
          <p:cNvSpPr>
            <a:spLocks noGrp="1" noRot="1" noChangeArrowheads="1"/>
          </p:cNvSpPr>
          <p:nvPr>
            <p:ph type="sldImg" idx="4294967295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5125" name="文本占位符 3076">
            <a:extLst>
              <a:ext uri="{FF2B5EF4-FFF2-40B4-BE49-F238E27FC236}">
                <a16:creationId xmlns:a16="http://schemas.microsoft.com/office/drawing/2014/main" id="{C6B1B2A3-0BAF-4F42-B47D-46F5C19F9B14}"/>
              </a:ext>
            </a:extLst>
          </p:cNvPr>
          <p:cNvSpPr>
            <a:spLocks noGrp="1" noRot="1" noChangeArrowheads="1"/>
          </p:cNvSpPr>
          <p:nvPr>
            <p:ph type="body" sz="quarter" idx="4294967295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078" name="页脚占位符 3077">
            <a:extLst>
              <a:ext uri="{FF2B5EF4-FFF2-40B4-BE49-F238E27FC236}">
                <a16:creationId xmlns:a16="http://schemas.microsoft.com/office/drawing/2014/main" id="{C54E8319-3EC5-4CC1-88CB-D7CED5848A5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>
            <a:lvl1pPr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9" name="灯片编号占位符 3078">
            <a:extLst>
              <a:ext uri="{FF2B5EF4-FFF2-40B4-BE49-F238E27FC236}">
                <a16:creationId xmlns:a16="http://schemas.microsoft.com/office/drawing/2014/main" id="{954FAC9A-20B9-4AA9-880B-7E3EC485E7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A6D61781-18F6-424F-B8BA-FAC5D4E761E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</a:defRPr>
    </a:lvl1pPr>
    <a:lvl2pPr marL="457200" lvl="1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</a:defRPr>
    </a:lvl2pPr>
    <a:lvl3pPr marL="914400" lvl="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</a:defRPr>
    </a:lvl3pPr>
    <a:lvl4pPr marL="1371600" lvl="3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</a:defRPr>
    </a:lvl4pPr>
    <a:lvl5pPr marL="1828800" lvl="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2049">
            <a:extLst>
              <a:ext uri="{FF2B5EF4-FFF2-40B4-BE49-F238E27FC236}">
                <a16:creationId xmlns:a16="http://schemas.microsoft.com/office/drawing/2014/main" id="{6B293294-8CD9-4305-BAC9-9D2A690D58E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03425" y="-7938"/>
          <a:ext cx="7151688" cy="28606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2" r:id="rId3" imgW="2385000" imgH="1368000" progId="">
                  <p:embed/>
                </p:oleObj>
              </mc:Choice>
              <mc:Fallback>
                <p:oleObj r:id="rId3" imgW="2385000" imgH="1368000" progId="">
                  <p:embed/>
                  <p:pic>
                    <p:nvPicPr>
                      <p:cNvPr id="3074" name="对象 2049">
                        <a:extLst>
                          <a:ext uri="{FF2B5EF4-FFF2-40B4-BE49-F238E27FC236}">
                            <a16:creationId xmlns:a16="http://schemas.microsoft.com/office/drawing/2014/main" id="{2560132A-2199-4230-AA41-6D97E53366F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3425" y="-7938"/>
                        <a:ext cx="7151688" cy="286067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任意多边形 2050">
            <a:extLst>
              <a:ext uri="{FF2B5EF4-FFF2-40B4-BE49-F238E27FC236}">
                <a16:creationId xmlns:a16="http://schemas.microsoft.com/office/drawing/2014/main" id="{FC0A2D18-17EE-48DA-871C-10994ECF4E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2938463"/>
            <a:ext cx="2271713" cy="3552825"/>
          </a:xfrm>
          <a:custGeom>
            <a:avLst/>
            <a:gdLst>
              <a:gd name="T0" fmla="*/ 0 w 1431"/>
              <a:gd name="T1" fmla="*/ 0 h 2238"/>
              <a:gd name="T2" fmla="*/ 2147483646 w 1431"/>
              <a:gd name="T3" fmla="*/ 0 h 2238"/>
              <a:gd name="T4" fmla="*/ 2147483646 w 1431"/>
              <a:gd name="T5" fmla="*/ 2147483646 h 2238"/>
              <a:gd name="T6" fmla="*/ 2114412353 w 1431"/>
              <a:gd name="T7" fmla="*/ 2147483646 h 2238"/>
              <a:gd name="T8" fmla="*/ 0 w 1431"/>
              <a:gd name="T9" fmla="*/ 2147483646 h 2238"/>
              <a:gd name="T10" fmla="*/ 0 w 1431"/>
              <a:gd name="T11" fmla="*/ 0 h 22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431" h="2238">
                <a:moveTo>
                  <a:pt x="0" y="0"/>
                </a:moveTo>
                <a:lnTo>
                  <a:pt x="1431" y="0"/>
                </a:lnTo>
                <a:cubicBezTo>
                  <a:pt x="1409" y="7"/>
                  <a:pt x="960" y="406"/>
                  <a:pt x="859" y="1009"/>
                </a:cubicBezTo>
                <a:cubicBezTo>
                  <a:pt x="757" y="1612"/>
                  <a:pt x="845" y="2101"/>
                  <a:pt x="839" y="2228"/>
                </a:cubicBezTo>
                <a:lnTo>
                  <a:pt x="0" y="2238"/>
                </a:lnTo>
                <a:lnTo>
                  <a:pt x="0" y="0"/>
                </a:lnTo>
                <a:close/>
              </a:path>
            </a:pathLst>
          </a:custGeom>
          <a:gradFill rotWithShape="1">
            <a:gsLst>
              <a:gs pos="0">
                <a:schemeClr val="accent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直接连接符 2051">
            <a:extLst>
              <a:ext uri="{FF2B5EF4-FFF2-40B4-BE49-F238E27FC236}">
                <a16:creationId xmlns:a16="http://schemas.microsoft.com/office/drawing/2014/main" id="{BEF5F819-BCCD-4D6F-964D-DE50EC0E8C00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2938463"/>
            <a:ext cx="9144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2052">
            <a:extLst>
              <a:ext uri="{FF2B5EF4-FFF2-40B4-BE49-F238E27FC236}">
                <a16:creationId xmlns:a16="http://schemas.microsoft.com/office/drawing/2014/main" id="{25C778A3-8E5B-4408-A471-968F0DCDAE86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1970088"/>
            <a:ext cx="7589838" cy="925512"/>
            <a:chOff x="0" y="0"/>
            <a:chExt cx="4781" cy="583"/>
          </a:xfrm>
        </p:grpSpPr>
        <p:sp>
          <p:nvSpPr>
            <p:cNvPr id="8" name="矩形 2053">
              <a:extLst>
                <a:ext uri="{FF2B5EF4-FFF2-40B4-BE49-F238E27FC236}">
                  <a16:creationId xmlns:a16="http://schemas.microsoft.com/office/drawing/2014/main" id="{BE3E8918-2856-4984-A477-626946AB3C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" y="0"/>
              <a:ext cx="1876" cy="51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9" name="矩形 2054">
              <a:extLst>
                <a:ext uri="{FF2B5EF4-FFF2-40B4-BE49-F238E27FC236}">
                  <a16:creationId xmlns:a16="http://schemas.microsoft.com/office/drawing/2014/main" id="{759BA1D4-DEE3-4042-8D7D-35EC6F3CF3D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103"/>
              <a:ext cx="4781" cy="4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</p:grpSp>
      <p:sp>
        <p:nvSpPr>
          <p:cNvPr id="10" name="文本框 2060">
            <a:extLst>
              <a:ext uri="{FF2B5EF4-FFF2-40B4-BE49-F238E27FC236}">
                <a16:creationId xmlns:a16="http://schemas.microsoft.com/office/drawing/2014/main" id="{82805FAD-2CBF-443C-ACD3-A50ED3B18E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4838" y="5257800"/>
            <a:ext cx="317976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None/>
              <a:defRPr/>
            </a:pPr>
            <a:r>
              <a:rPr lang="zh-CN" altLang="en-US" sz="2400">
                <a:latin typeface="华文新魏" panose="02010800040101010101" pitchFamily="2" charset="-122"/>
                <a:ea typeface="华文新魏" panose="02010800040101010101" pitchFamily="2" charset="-122"/>
              </a:rPr>
              <a:t>自动化学院测量系     张  洪</a:t>
            </a:r>
            <a:endParaRPr lang="en-US" altLang="zh-CN" sz="240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056" name="标题 2055"/>
          <p:cNvSpPr>
            <a:spLocks noGrp="1"/>
          </p:cNvSpPr>
          <p:nvPr>
            <p:ph type="ctrTitle"/>
          </p:nvPr>
        </p:nvSpPr>
        <p:spPr>
          <a:xfrm>
            <a:off x="1752600" y="2057400"/>
            <a:ext cx="7250113" cy="7620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lvl="0">
              <a:buClrTx/>
              <a:buSzTx/>
              <a:buFontTx/>
              <a:defRPr sz="4400"/>
            </a:lvl1pPr>
          </a:lstStyle>
          <a:p>
            <a:pPr lvl="0"/>
            <a:r>
              <a:rPr lang="en-US" altLang="zh-CN" noProof="1"/>
              <a:t>Click to edit Master title style</a:t>
            </a:r>
          </a:p>
        </p:txBody>
      </p:sp>
      <p:sp>
        <p:nvSpPr>
          <p:cNvPr id="2060" name="副标题 2059"/>
          <p:cNvSpPr>
            <a:spLocks noGrp="1"/>
          </p:cNvSpPr>
          <p:nvPr>
            <p:ph type="subTitle" idx="1"/>
          </p:nvPr>
        </p:nvSpPr>
        <p:spPr>
          <a:xfrm>
            <a:off x="1752600" y="4267200"/>
            <a:ext cx="5715000" cy="5334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0" lvl="0" indent="0">
              <a:buClr>
                <a:schemeClr val="hlink"/>
              </a:buClr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lvl="1" indent="0" algn="ctr">
              <a:buClr>
                <a:schemeClr val="hlink"/>
              </a:buClr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lvl="2" indent="0" algn="ctr">
              <a:buClr>
                <a:schemeClr val="hlink"/>
              </a:buClr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lvl="3" indent="0" algn="ctr">
              <a:buClrTx/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lvl="4" indent="0" algn="ctr">
              <a:buClrTx/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altLang="zh-CN" noProof="1"/>
              <a:t>Click to edit Master subtitle style</a:t>
            </a:r>
          </a:p>
        </p:txBody>
      </p:sp>
      <p:sp>
        <p:nvSpPr>
          <p:cNvPr id="11" name="日期占位符 2056">
            <a:extLst>
              <a:ext uri="{FF2B5EF4-FFF2-40B4-BE49-F238E27FC236}">
                <a16:creationId xmlns:a16="http://schemas.microsoft.com/office/drawing/2014/main" id="{058BCD2E-6F8B-49C6-B194-2B6D2BC4A4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4313"/>
            <a:ext cx="2133600" cy="157162"/>
          </a:xfrm>
        </p:spPr>
        <p:txBody>
          <a:bodyPr anchor="t"/>
          <a:lstStyle>
            <a:lvl1pPr>
              <a:defRPr sz="14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3A81EF0-1A95-4149-B0D6-02499D78C28E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12" name="页脚占位符 2057">
            <a:extLst>
              <a:ext uri="{FF2B5EF4-FFF2-40B4-BE49-F238E27FC236}">
                <a16:creationId xmlns:a16="http://schemas.microsoft.com/office/drawing/2014/main" id="{0BEB4628-2373-4F64-91CD-D65B2F110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0025"/>
            <a:ext cx="2895600" cy="171450"/>
          </a:xfrm>
        </p:spPr>
        <p:txBody>
          <a:bodyPr anchor="t"/>
          <a:lstStyle>
            <a:lvl1pPr algn="ctr">
              <a:defRPr sz="14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" name="灯片编号占位符 2058">
            <a:extLst>
              <a:ext uri="{FF2B5EF4-FFF2-40B4-BE49-F238E27FC236}">
                <a16:creationId xmlns:a16="http://schemas.microsoft.com/office/drawing/2014/main" id="{DDB7CC15-B313-4A3D-B35E-5C9C12131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535738"/>
            <a:ext cx="2133600" cy="185737"/>
          </a:xfrm>
        </p:spPr>
        <p:txBody>
          <a:bodyPr anchor="t"/>
          <a:lstStyle>
            <a:lvl1pPr algn="r">
              <a:defRPr sz="14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16C761C-E540-4A54-BF9F-EF7DF3EE1B8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902435"/>
      </p:ext>
    </p:extLst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33">
            <a:extLst>
              <a:ext uri="{FF2B5EF4-FFF2-40B4-BE49-F238E27FC236}">
                <a16:creationId xmlns:a16="http://schemas.microsoft.com/office/drawing/2014/main" id="{747F51FB-EFDC-430F-8699-7B7B5EBE2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3BF990-FE77-4F2D-993F-F57F6B4D12E6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5" name="页脚占位符 1034">
            <a:extLst>
              <a:ext uri="{FF2B5EF4-FFF2-40B4-BE49-F238E27FC236}">
                <a16:creationId xmlns:a16="http://schemas.microsoft.com/office/drawing/2014/main" id="{3C8DFAE1-9917-4F5C-8504-FA0D1A89B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6" name="灯片编号占位符 1035">
            <a:extLst>
              <a:ext uri="{FF2B5EF4-FFF2-40B4-BE49-F238E27FC236}">
                <a16:creationId xmlns:a16="http://schemas.microsoft.com/office/drawing/2014/main" id="{5F00216A-FB42-4388-9EAA-3A40FD377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474587-78CB-45DB-896C-A46BB560B14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90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67550" y="503238"/>
            <a:ext cx="1924050" cy="5821362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295400" y="503238"/>
            <a:ext cx="5660611" cy="5821362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33">
            <a:extLst>
              <a:ext uri="{FF2B5EF4-FFF2-40B4-BE49-F238E27FC236}">
                <a16:creationId xmlns:a16="http://schemas.microsoft.com/office/drawing/2014/main" id="{92B3004A-BBDB-469F-B2D4-585D9EBEAC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5565A6-A183-4EAE-931F-2ECB2FD7B15A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5" name="页脚占位符 1034">
            <a:extLst>
              <a:ext uri="{FF2B5EF4-FFF2-40B4-BE49-F238E27FC236}">
                <a16:creationId xmlns:a16="http://schemas.microsoft.com/office/drawing/2014/main" id="{105E79AA-62CE-4378-9C0A-BD9D10EB1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6" name="灯片编号占位符 1035">
            <a:extLst>
              <a:ext uri="{FF2B5EF4-FFF2-40B4-BE49-F238E27FC236}">
                <a16:creationId xmlns:a16="http://schemas.microsoft.com/office/drawing/2014/main" id="{BC1B7E1C-9659-4409-8E82-384657A4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10A46C-02D7-442B-AB04-F8933F8A150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9128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33">
            <a:extLst>
              <a:ext uri="{FF2B5EF4-FFF2-40B4-BE49-F238E27FC236}">
                <a16:creationId xmlns:a16="http://schemas.microsoft.com/office/drawing/2014/main" id="{B4B4E615-17B8-4FA9-ABAD-EF2424A513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B4B503-60F7-40A2-B1E7-7C8852E7BD05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6" name="页脚占位符 1034">
            <a:extLst>
              <a:ext uri="{FF2B5EF4-FFF2-40B4-BE49-F238E27FC236}">
                <a16:creationId xmlns:a16="http://schemas.microsoft.com/office/drawing/2014/main" id="{ED8ABC01-1487-4E73-937D-6858A4A75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7" name="灯片编号占位符 1035">
            <a:extLst>
              <a:ext uri="{FF2B5EF4-FFF2-40B4-BE49-F238E27FC236}">
                <a16:creationId xmlns:a16="http://schemas.microsoft.com/office/drawing/2014/main" id="{CE07BA35-D00B-4B31-AE7B-059D13CE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502AC8-AF43-431E-8104-579D2E86D36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10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2049">
            <a:extLst>
              <a:ext uri="{FF2B5EF4-FFF2-40B4-BE49-F238E27FC236}">
                <a16:creationId xmlns:a16="http://schemas.microsoft.com/office/drawing/2014/main" id="{916D1504-111E-4836-974A-34BB1A4340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03425" y="-7938"/>
          <a:ext cx="7151688" cy="28606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6" r:id="rId3" imgW="2385000" imgH="1368000" progId="">
                  <p:embed/>
                </p:oleObj>
              </mc:Choice>
              <mc:Fallback>
                <p:oleObj r:id="rId3" imgW="2385000" imgH="1368000" progId="">
                  <p:embed/>
                  <p:pic>
                    <p:nvPicPr>
                      <p:cNvPr id="4098" name="对象 2049">
                        <a:extLst>
                          <a:ext uri="{FF2B5EF4-FFF2-40B4-BE49-F238E27FC236}">
                            <a16:creationId xmlns:a16="http://schemas.microsoft.com/office/drawing/2014/main" id="{E2C234E3-8D4F-42EC-A5DD-9780A5FADEB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3425" y="-7938"/>
                        <a:ext cx="7151688" cy="286067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任意多边形 2050">
            <a:extLst>
              <a:ext uri="{FF2B5EF4-FFF2-40B4-BE49-F238E27FC236}">
                <a16:creationId xmlns:a16="http://schemas.microsoft.com/office/drawing/2014/main" id="{F8BA310A-27BA-47F8-BF68-330EC14AD8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75" y="2938463"/>
            <a:ext cx="2271713" cy="3552825"/>
          </a:xfrm>
          <a:custGeom>
            <a:avLst/>
            <a:gdLst>
              <a:gd name="T0" fmla="*/ 0 w 1431"/>
              <a:gd name="T1" fmla="*/ 0 h 2238"/>
              <a:gd name="T2" fmla="*/ 2147483646 w 1431"/>
              <a:gd name="T3" fmla="*/ 0 h 2238"/>
              <a:gd name="T4" fmla="*/ 2147483646 w 1431"/>
              <a:gd name="T5" fmla="*/ 2147483646 h 2238"/>
              <a:gd name="T6" fmla="*/ 2114412353 w 1431"/>
              <a:gd name="T7" fmla="*/ 2147483646 h 2238"/>
              <a:gd name="T8" fmla="*/ 0 w 1431"/>
              <a:gd name="T9" fmla="*/ 2147483646 h 2238"/>
              <a:gd name="T10" fmla="*/ 0 w 1431"/>
              <a:gd name="T11" fmla="*/ 0 h 22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431" h="2238">
                <a:moveTo>
                  <a:pt x="0" y="0"/>
                </a:moveTo>
                <a:lnTo>
                  <a:pt x="1431" y="0"/>
                </a:lnTo>
                <a:cubicBezTo>
                  <a:pt x="1409" y="7"/>
                  <a:pt x="960" y="406"/>
                  <a:pt x="859" y="1009"/>
                </a:cubicBezTo>
                <a:cubicBezTo>
                  <a:pt x="757" y="1612"/>
                  <a:pt x="845" y="2101"/>
                  <a:pt x="839" y="2228"/>
                </a:cubicBezTo>
                <a:lnTo>
                  <a:pt x="0" y="2238"/>
                </a:lnTo>
                <a:lnTo>
                  <a:pt x="0" y="0"/>
                </a:lnTo>
                <a:close/>
              </a:path>
            </a:pathLst>
          </a:custGeom>
          <a:gradFill rotWithShape="1">
            <a:gsLst>
              <a:gs pos="0">
                <a:schemeClr val="accent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直接连接符 2051">
            <a:extLst>
              <a:ext uri="{FF2B5EF4-FFF2-40B4-BE49-F238E27FC236}">
                <a16:creationId xmlns:a16="http://schemas.microsoft.com/office/drawing/2014/main" id="{546539B4-8BD4-412C-A698-85E9BBD4F83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2938463"/>
            <a:ext cx="9144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7" name="组合 2052">
            <a:extLst>
              <a:ext uri="{FF2B5EF4-FFF2-40B4-BE49-F238E27FC236}">
                <a16:creationId xmlns:a16="http://schemas.microsoft.com/office/drawing/2014/main" id="{A4292799-6F72-4D69-930D-813D1B650970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1970088"/>
            <a:ext cx="7589838" cy="925512"/>
            <a:chOff x="0" y="0"/>
            <a:chExt cx="4781" cy="583"/>
          </a:xfrm>
        </p:grpSpPr>
        <p:sp>
          <p:nvSpPr>
            <p:cNvPr id="8" name="矩形 2053">
              <a:extLst>
                <a:ext uri="{FF2B5EF4-FFF2-40B4-BE49-F238E27FC236}">
                  <a16:creationId xmlns:a16="http://schemas.microsoft.com/office/drawing/2014/main" id="{50768276-152A-4560-BFD5-9F0417FB900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" y="0"/>
              <a:ext cx="1876" cy="51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9" name="矩形 2054">
              <a:extLst>
                <a:ext uri="{FF2B5EF4-FFF2-40B4-BE49-F238E27FC236}">
                  <a16:creationId xmlns:a16="http://schemas.microsoft.com/office/drawing/2014/main" id="{14E12F55-EF22-4636-9807-089E280A1D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103"/>
              <a:ext cx="4781" cy="4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</p:grpSp>
      <p:sp>
        <p:nvSpPr>
          <p:cNvPr id="10" name="文本框 2060">
            <a:extLst>
              <a:ext uri="{FF2B5EF4-FFF2-40B4-BE49-F238E27FC236}">
                <a16:creationId xmlns:a16="http://schemas.microsoft.com/office/drawing/2014/main" id="{4B359217-E721-4DE9-A4F9-74BE2C2D3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4838" y="5257800"/>
            <a:ext cx="317976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None/>
              <a:defRPr/>
            </a:pPr>
            <a:r>
              <a:rPr lang="zh-CN" altLang="en-US" sz="2400">
                <a:latin typeface="华文新魏" panose="02010800040101010101" pitchFamily="2" charset="-122"/>
                <a:ea typeface="华文新魏" panose="02010800040101010101" pitchFamily="2" charset="-122"/>
              </a:rPr>
              <a:t>自动化学院测量系     张  洪</a:t>
            </a:r>
            <a:endParaRPr lang="en-US" altLang="zh-CN" sz="240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056" name="标题 2055"/>
          <p:cNvSpPr>
            <a:spLocks noGrp="1"/>
          </p:cNvSpPr>
          <p:nvPr>
            <p:ph type="ctrTitle"/>
          </p:nvPr>
        </p:nvSpPr>
        <p:spPr>
          <a:xfrm>
            <a:off x="1752600" y="2057400"/>
            <a:ext cx="7250113" cy="7620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lvl="0">
              <a:buClrTx/>
              <a:buSzTx/>
              <a:buFontTx/>
              <a:defRPr sz="4400"/>
            </a:lvl1pPr>
          </a:lstStyle>
          <a:p>
            <a:pPr lvl="0"/>
            <a:r>
              <a:rPr lang="en-US" altLang="zh-CN" noProof="1"/>
              <a:t>Click to edit Master title style</a:t>
            </a:r>
          </a:p>
        </p:txBody>
      </p:sp>
      <p:sp>
        <p:nvSpPr>
          <p:cNvPr id="2060" name="副标题 2059"/>
          <p:cNvSpPr>
            <a:spLocks noGrp="1"/>
          </p:cNvSpPr>
          <p:nvPr>
            <p:ph type="subTitle" idx="1"/>
          </p:nvPr>
        </p:nvSpPr>
        <p:spPr>
          <a:xfrm>
            <a:off x="1752600" y="4267200"/>
            <a:ext cx="5715000" cy="5334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0" lvl="0" indent="0">
              <a:buClr>
                <a:schemeClr val="hlink"/>
              </a:buClr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lvl="1" indent="0" algn="ctr">
              <a:buClr>
                <a:schemeClr val="hlink"/>
              </a:buClr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lvl="2" indent="0" algn="ctr">
              <a:buClr>
                <a:schemeClr val="hlink"/>
              </a:buClr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lvl="3" indent="0" algn="ctr">
              <a:buClrTx/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lvl="4" indent="0" algn="ctr">
              <a:buClrTx/>
              <a:buSzTx/>
              <a:buFont typeface="Wingdings" panose="05000000000000000000" pitchFamily="2" charset="2"/>
              <a:buNone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altLang="zh-CN" noProof="1"/>
              <a:t>Click to edit Master subtitle style</a:t>
            </a:r>
          </a:p>
        </p:txBody>
      </p:sp>
      <p:sp>
        <p:nvSpPr>
          <p:cNvPr id="11" name="日期占位符 2056">
            <a:extLst>
              <a:ext uri="{FF2B5EF4-FFF2-40B4-BE49-F238E27FC236}">
                <a16:creationId xmlns:a16="http://schemas.microsoft.com/office/drawing/2014/main" id="{20A26E11-4FD3-4027-BF0B-460566AC35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4313"/>
            <a:ext cx="2133600" cy="157162"/>
          </a:xfrm>
        </p:spPr>
        <p:txBody>
          <a:bodyPr anchor="t"/>
          <a:lstStyle>
            <a:lvl1pPr>
              <a:defRPr sz="14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5ACF906-D2C6-4D38-9860-DF32D98DFC1A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12" name="页脚占位符 2057">
            <a:extLst>
              <a:ext uri="{FF2B5EF4-FFF2-40B4-BE49-F238E27FC236}">
                <a16:creationId xmlns:a16="http://schemas.microsoft.com/office/drawing/2014/main" id="{6BCA885B-EFF8-40FD-84B5-621D6B2E7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0025"/>
            <a:ext cx="2895600" cy="171450"/>
          </a:xfrm>
        </p:spPr>
        <p:txBody>
          <a:bodyPr anchor="t"/>
          <a:lstStyle>
            <a:lvl1pPr algn="ctr">
              <a:defRPr sz="14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" name="灯片编号占位符 2058">
            <a:extLst>
              <a:ext uri="{FF2B5EF4-FFF2-40B4-BE49-F238E27FC236}">
                <a16:creationId xmlns:a16="http://schemas.microsoft.com/office/drawing/2014/main" id="{9A586CE2-679F-43E9-8A96-533F27E33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535738"/>
            <a:ext cx="2133600" cy="185737"/>
          </a:xfrm>
        </p:spPr>
        <p:txBody>
          <a:bodyPr anchor="t"/>
          <a:lstStyle>
            <a:lvl1pPr algn="r">
              <a:defRPr sz="1400"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C41FF3E-BFDE-4A0E-97F1-52DF2BDFFC7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365274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33">
            <a:extLst>
              <a:ext uri="{FF2B5EF4-FFF2-40B4-BE49-F238E27FC236}">
                <a16:creationId xmlns:a16="http://schemas.microsoft.com/office/drawing/2014/main" id="{F642D910-F9C0-4F29-9CF3-7C61BFB0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DC8218-B5C7-448E-B443-09702F7BDEF3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5" name="页脚占位符 1034">
            <a:extLst>
              <a:ext uri="{FF2B5EF4-FFF2-40B4-BE49-F238E27FC236}">
                <a16:creationId xmlns:a16="http://schemas.microsoft.com/office/drawing/2014/main" id="{7FF3B8CC-1558-4AF0-A7E8-C73562A35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6" name="灯片编号占位符 1035">
            <a:extLst>
              <a:ext uri="{FF2B5EF4-FFF2-40B4-BE49-F238E27FC236}">
                <a16:creationId xmlns:a16="http://schemas.microsoft.com/office/drawing/2014/main" id="{525E4C96-130B-48BC-91A4-4F5E13025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AB251B-3978-4A05-8759-EC153432FD7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22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1033">
            <a:extLst>
              <a:ext uri="{FF2B5EF4-FFF2-40B4-BE49-F238E27FC236}">
                <a16:creationId xmlns:a16="http://schemas.microsoft.com/office/drawing/2014/main" id="{F5290C99-5294-481D-9F4D-85C918F9D6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29FAF4-B6E5-446D-A09E-872E48452DB6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5" name="页脚占位符 1034">
            <a:extLst>
              <a:ext uri="{FF2B5EF4-FFF2-40B4-BE49-F238E27FC236}">
                <a16:creationId xmlns:a16="http://schemas.microsoft.com/office/drawing/2014/main" id="{5B906305-EDEA-4408-AF31-53B370E4E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6" name="灯片编号占位符 1035">
            <a:extLst>
              <a:ext uri="{FF2B5EF4-FFF2-40B4-BE49-F238E27FC236}">
                <a16:creationId xmlns:a16="http://schemas.microsoft.com/office/drawing/2014/main" id="{18AAA069-ADFA-4CD8-AD5E-47BE7E360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2C4601-BA2D-4540-A472-F53AD2FBA22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8000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95400" y="1323975"/>
            <a:ext cx="3771138" cy="5000625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20462" y="1323975"/>
            <a:ext cx="3771138" cy="5000625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33">
            <a:extLst>
              <a:ext uri="{FF2B5EF4-FFF2-40B4-BE49-F238E27FC236}">
                <a16:creationId xmlns:a16="http://schemas.microsoft.com/office/drawing/2014/main" id="{B6EA2EA1-1B27-4761-85A4-CEE62E80DA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94CE16-8FC2-4B79-936F-CB8484D1253D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6" name="页脚占位符 1034">
            <a:extLst>
              <a:ext uri="{FF2B5EF4-FFF2-40B4-BE49-F238E27FC236}">
                <a16:creationId xmlns:a16="http://schemas.microsoft.com/office/drawing/2014/main" id="{91A8C45D-80BB-4A45-A663-77F1FA51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7" name="灯片编号占位符 1035">
            <a:extLst>
              <a:ext uri="{FF2B5EF4-FFF2-40B4-BE49-F238E27FC236}">
                <a16:creationId xmlns:a16="http://schemas.microsoft.com/office/drawing/2014/main" id="{C7CC960C-20B0-497B-A433-7C117A2E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6CA7AE-1CC2-4BFE-8CA4-E5BE8C8586B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5080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1033">
            <a:extLst>
              <a:ext uri="{FF2B5EF4-FFF2-40B4-BE49-F238E27FC236}">
                <a16:creationId xmlns:a16="http://schemas.microsoft.com/office/drawing/2014/main" id="{A918360E-5DDD-40FA-AECC-54DCD8CA41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7F74A2-3C25-487B-BF8D-6BC3D0A1F331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8" name="页脚占位符 1034">
            <a:extLst>
              <a:ext uri="{FF2B5EF4-FFF2-40B4-BE49-F238E27FC236}">
                <a16:creationId xmlns:a16="http://schemas.microsoft.com/office/drawing/2014/main" id="{765180BE-D481-4E7C-9182-39D62F222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9" name="灯片编号占位符 1035">
            <a:extLst>
              <a:ext uri="{FF2B5EF4-FFF2-40B4-BE49-F238E27FC236}">
                <a16:creationId xmlns:a16="http://schemas.microsoft.com/office/drawing/2014/main" id="{47BF216A-61DC-441C-87DC-20B69B553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7ABEFF-62C4-43E8-A3FE-ADBF678374A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4724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1033">
            <a:extLst>
              <a:ext uri="{FF2B5EF4-FFF2-40B4-BE49-F238E27FC236}">
                <a16:creationId xmlns:a16="http://schemas.microsoft.com/office/drawing/2014/main" id="{7E4648B9-2D89-4966-B66C-04542B56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643F43-FD1C-4580-B5B9-2A12833C2AA1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4" name="页脚占位符 1034">
            <a:extLst>
              <a:ext uri="{FF2B5EF4-FFF2-40B4-BE49-F238E27FC236}">
                <a16:creationId xmlns:a16="http://schemas.microsoft.com/office/drawing/2014/main" id="{2DE42030-5F60-48A1-AA3B-DE09549BD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5" name="灯片编号占位符 1035">
            <a:extLst>
              <a:ext uri="{FF2B5EF4-FFF2-40B4-BE49-F238E27FC236}">
                <a16:creationId xmlns:a16="http://schemas.microsoft.com/office/drawing/2014/main" id="{E8A5A739-0B53-4925-9009-7D8611745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0E0430-C573-4CCD-96FE-F0171E721F8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6922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033">
            <a:extLst>
              <a:ext uri="{FF2B5EF4-FFF2-40B4-BE49-F238E27FC236}">
                <a16:creationId xmlns:a16="http://schemas.microsoft.com/office/drawing/2014/main" id="{D9F2997E-46E8-4875-854D-DB1167422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491FE5-9C9D-4F27-B146-B2D9ED6FFCA9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3" name="页脚占位符 1034">
            <a:extLst>
              <a:ext uri="{FF2B5EF4-FFF2-40B4-BE49-F238E27FC236}">
                <a16:creationId xmlns:a16="http://schemas.microsoft.com/office/drawing/2014/main" id="{E42AFBA7-4B0E-4902-9668-7475C4F8C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4" name="灯片编号占位符 1035">
            <a:extLst>
              <a:ext uri="{FF2B5EF4-FFF2-40B4-BE49-F238E27FC236}">
                <a16:creationId xmlns:a16="http://schemas.microsoft.com/office/drawing/2014/main" id="{EF9FC4EC-F9E2-4E2E-A911-3441D0E8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5F4A3-03EF-4EDA-A2ED-374D528942F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802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33">
            <a:extLst>
              <a:ext uri="{FF2B5EF4-FFF2-40B4-BE49-F238E27FC236}">
                <a16:creationId xmlns:a16="http://schemas.microsoft.com/office/drawing/2014/main" id="{385883E9-DBFD-4A64-A018-A19CC8FB63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BA3FBF-A22B-4DEF-8019-184E137609A1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5" name="页脚占位符 1034">
            <a:extLst>
              <a:ext uri="{FF2B5EF4-FFF2-40B4-BE49-F238E27FC236}">
                <a16:creationId xmlns:a16="http://schemas.microsoft.com/office/drawing/2014/main" id="{160DA146-7C37-4D4C-BDBE-71C6D28D7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6" name="灯片编号占位符 1035">
            <a:extLst>
              <a:ext uri="{FF2B5EF4-FFF2-40B4-BE49-F238E27FC236}">
                <a16:creationId xmlns:a16="http://schemas.microsoft.com/office/drawing/2014/main" id="{DF13AA6C-914B-4F78-94CB-C911E2661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803A21-B85D-4804-8D03-B5CED397785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895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33">
            <a:extLst>
              <a:ext uri="{FF2B5EF4-FFF2-40B4-BE49-F238E27FC236}">
                <a16:creationId xmlns:a16="http://schemas.microsoft.com/office/drawing/2014/main" id="{E617BB04-3732-486A-AD2D-FCAC982665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918534-C465-4BAE-B8B0-8053C333AE5B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6" name="页脚占位符 1034">
            <a:extLst>
              <a:ext uri="{FF2B5EF4-FFF2-40B4-BE49-F238E27FC236}">
                <a16:creationId xmlns:a16="http://schemas.microsoft.com/office/drawing/2014/main" id="{7561175D-2C5D-4B16-98A5-F4B7979A2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7" name="灯片编号占位符 1035">
            <a:extLst>
              <a:ext uri="{FF2B5EF4-FFF2-40B4-BE49-F238E27FC236}">
                <a16:creationId xmlns:a16="http://schemas.microsoft.com/office/drawing/2014/main" id="{4552FAFF-D9FC-4D3B-AAB0-42CD61747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0EEDB5-C695-48D4-AF83-4AFA317D11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0022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33">
            <a:extLst>
              <a:ext uri="{FF2B5EF4-FFF2-40B4-BE49-F238E27FC236}">
                <a16:creationId xmlns:a16="http://schemas.microsoft.com/office/drawing/2014/main" id="{CA4C897D-5C24-4B26-80E9-E966DBF137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CE4092-1C9A-46B5-8691-B22CC71F7D1E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6" name="页脚占位符 1034">
            <a:extLst>
              <a:ext uri="{FF2B5EF4-FFF2-40B4-BE49-F238E27FC236}">
                <a16:creationId xmlns:a16="http://schemas.microsoft.com/office/drawing/2014/main" id="{9F159349-1C1B-411B-BB4D-B429F9840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7" name="灯片编号占位符 1035">
            <a:extLst>
              <a:ext uri="{FF2B5EF4-FFF2-40B4-BE49-F238E27FC236}">
                <a16:creationId xmlns:a16="http://schemas.microsoft.com/office/drawing/2014/main" id="{5DBC03CA-A5B3-4524-869B-46D25724C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FB2A1A-699B-4920-8914-8CC8EFA158D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300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33">
            <a:extLst>
              <a:ext uri="{FF2B5EF4-FFF2-40B4-BE49-F238E27FC236}">
                <a16:creationId xmlns:a16="http://schemas.microsoft.com/office/drawing/2014/main" id="{8B1F9067-31AA-4613-8862-C84BF85A72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738716-5CD4-4D95-AD09-A18611CEC506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5" name="页脚占位符 1034">
            <a:extLst>
              <a:ext uri="{FF2B5EF4-FFF2-40B4-BE49-F238E27FC236}">
                <a16:creationId xmlns:a16="http://schemas.microsoft.com/office/drawing/2014/main" id="{25365AF5-F090-4A86-BDA2-B495C4A02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6" name="灯片编号占位符 1035">
            <a:extLst>
              <a:ext uri="{FF2B5EF4-FFF2-40B4-BE49-F238E27FC236}">
                <a16:creationId xmlns:a16="http://schemas.microsoft.com/office/drawing/2014/main" id="{BD48C1B0-6FA1-4B8C-A96F-A86519089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6B7038-3AF4-4B96-8DD1-8B54266E826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9449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67550" y="503238"/>
            <a:ext cx="1924050" cy="5821362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295400" y="503238"/>
            <a:ext cx="5660611" cy="5821362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33">
            <a:extLst>
              <a:ext uri="{FF2B5EF4-FFF2-40B4-BE49-F238E27FC236}">
                <a16:creationId xmlns:a16="http://schemas.microsoft.com/office/drawing/2014/main" id="{C9A4642C-20E7-4C76-9BF7-0669F1E50E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545FF8-7A1B-4FA6-854F-6D73E9D3E008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5" name="页脚占位符 1034">
            <a:extLst>
              <a:ext uri="{FF2B5EF4-FFF2-40B4-BE49-F238E27FC236}">
                <a16:creationId xmlns:a16="http://schemas.microsoft.com/office/drawing/2014/main" id="{D65EC77A-9AFC-4560-8E2B-8971EBA67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6" name="灯片编号占位符 1035">
            <a:extLst>
              <a:ext uri="{FF2B5EF4-FFF2-40B4-BE49-F238E27FC236}">
                <a16:creationId xmlns:a16="http://schemas.microsoft.com/office/drawing/2014/main" id="{5E3CC231-3A40-45C5-B74F-70276CCDB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576B8C-C7EE-4D46-8C28-3F2EBCE2AE2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2343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33">
            <a:extLst>
              <a:ext uri="{FF2B5EF4-FFF2-40B4-BE49-F238E27FC236}">
                <a16:creationId xmlns:a16="http://schemas.microsoft.com/office/drawing/2014/main" id="{DC155DE5-233A-4D18-B436-EF4972C7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A5B936-8A16-41F3-A172-DBA3BA2B9AAE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6" name="页脚占位符 1034">
            <a:extLst>
              <a:ext uri="{FF2B5EF4-FFF2-40B4-BE49-F238E27FC236}">
                <a16:creationId xmlns:a16="http://schemas.microsoft.com/office/drawing/2014/main" id="{9F56CC9D-E615-419E-8B5B-D4B95288F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7" name="灯片编号占位符 1035">
            <a:extLst>
              <a:ext uri="{FF2B5EF4-FFF2-40B4-BE49-F238E27FC236}">
                <a16:creationId xmlns:a16="http://schemas.microsoft.com/office/drawing/2014/main" id="{414D2A85-D829-4034-BEF3-89F417833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D0DECB-8E3C-46B0-8C4D-4878F415CF0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4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1033">
            <a:extLst>
              <a:ext uri="{FF2B5EF4-FFF2-40B4-BE49-F238E27FC236}">
                <a16:creationId xmlns:a16="http://schemas.microsoft.com/office/drawing/2014/main" id="{FD041D18-6998-4237-9011-A69F68E95D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EDB49F-7DE3-4D2B-B853-3941A32199C3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5" name="页脚占位符 1034">
            <a:extLst>
              <a:ext uri="{FF2B5EF4-FFF2-40B4-BE49-F238E27FC236}">
                <a16:creationId xmlns:a16="http://schemas.microsoft.com/office/drawing/2014/main" id="{732C13F6-0908-4EF4-9BF7-6E68E922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6" name="灯片编号占位符 1035">
            <a:extLst>
              <a:ext uri="{FF2B5EF4-FFF2-40B4-BE49-F238E27FC236}">
                <a16:creationId xmlns:a16="http://schemas.microsoft.com/office/drawing/2014/main" id="{84F70507-5DD5-4D65-975E-4701AECA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8382DB-D23D-4201-8731-1C176AE48A7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803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95400" y="1323975"/>
            <a:ext cx="3771138" cy="5000625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220462" y="1323975"/>
            <a:ext cx="3771138" cy="5000625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33">
            <a:extLst>
              <a:ext uri="{FF2B5EF4-FFF2-40B4-BE49-F238E27FC236}">
                <a16:creationId xmlns:a16="http://schemas.microsoft.com/office/drawing/2014/main" id="{19345F7F-2DF9-4380-B1B4-E279F2C92F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60D2A6-BA3F-4796-9E46-654C61E124F7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6" name="页脚占位符 1034">
            <a:extLst>
              <a:ext uri="{FF2B5EF4-FFF2-40B4-BE49-F238E27FC236}">
                <a16:creationId xmlns:a16="http://schemas.microsoft.com/office/drawing/2014/main" id="{1BCD697F-FC96-4B58-B625-480581A11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7" name="灯片编号占位符 1035">
            <a:extLst>
              <a:ext uri="{FF2B5EF4-FFF2-40B4-BE49-F238E27FC236}">
                <a16:creationId xmlns:a16="http://schemas.microsoft.com/office/drawing/2014/main" id="{E39027EC-3A5B-4B4E-97FF-5937A61BB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F68A66-249A-4E8B-8FE7-60DCA77584C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226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1033">
            <a:extLst>
              <a:ext uri="{FF2B5EF4-FFF2-40B4-BE49-F238E27FC236}">
                <a16:creationId xmlns:a16="http://schemas.microsoft.com/office/drawing/2014/main" id="{3CB4C1BF-FEAD-4133-93A2-F96325DE48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AF9A73-3C5E-4C11-AF3E-FC94A135E4C6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8" name="页脚占位符 1034">
            <a:extLst>
              <a:ext uri="{FF2B5EF4-FFF2-40B4-BE49-F238E27FC236}">
                <a16:creationId xmlns:a16="http://schemas.microsoft.com/office/drawing/2014/main" id="{D7147FC8-8960-4512-AEAC-B6F38EAB3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9" name="灯片编号占位符 1035">
            <a:extLst>
              <a:ext uri="{FF2B5EF4-FFF2-40B4-BE49-F238E27FC236}">
                <a16:creationId xmlns:a16="http://schemas.microsoft.com/office/drawing/2014/main" id="{4B82B4C1-081E-4324-A2CB-8C87EE235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C0C807-A4D5-460A-831A-888D026CA13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901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1033">
            <a:extLst>
              <a:ext uri="{FF2B5EF4-FFF2-40B4-BE49-F238E27FC236}">
                <a16:creationId xmlns:a16="http://schemas.microsoft.com/office/drawing/2014/main" id="{C89C2858-EBB5-440A-BB9E-2CBCF2E346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88B46B-2F0C-4888-85CA-285E310B4482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4" name="页脚占位符 1034">
            <a:extLst>
              <a:ext uri="{FF2B5EF4-FFF2-40B4-BE49-F238E27FC236}">
                <a16:creationId xmlns:a16="http://schemas.microsoft.com/office/drawing/2014/main" id="{7A51F2CE-0AAB-4DA4-BEF4-750B021A6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5" name="灯片编号占位符 1035">
            <a:extLst>
              <a:ext uri="{FF2B5EF4-FFF2-40B4-BE49-F238E27FC236}">
                <a16:creationId xmlns:a16="http://schemas.microsoft.com/office/drawing/2014/main" id="{B3FA4A5D-DE68-438E-88A1-7C5A3EEA0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8CD841-44A4-4516-9154-5DC932F168A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905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033">
            <a:extLst>
              <a:ext uri="{FF2B5EF4-FFF2-40B4-BE49-F238E27FC236}">
                <a16:creationId xmlns:a16="http://schemas.microsoft.com/office/drawing/2014/main" id="{93993346-FAE2-45E4-A5C9-593AE37E2E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B2BEF6-C7E0-4560-B6DE-E000777323E8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3" name="页脚占位符 1034">
            <a:extLst>
              <a:ext uri="{FF2B5EF4-FFF2-40B4-BE49-F238E27FC236}">
                <a16:creationId xmlns:a16="http://schemas.microsoft.com/office/drawing/2014/main" id="{02964496-2C6D-44C3-B2B9-B66397BD7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4" name="灯片编号占位符 1035">
            <a:extLst>
              <a:ext uri="{FF2B5EF4-FFF2-40B4-BE49-F238E27FC236}">
                <a16:creationId xmlns:a16="http://schemas.microsoft.com/office/drawing/2014/main" id="{64C0749E-7715-4DD5-963B-2432518A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52619D-3935-4263-A223-396678ABD3D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0436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33">
            <a:extLst>
              <a:ext uri="{FF2B5EF4-FFF2-40B4-BE49-F238E27FC236}">
                <a16:creationId xmlns:a16="http://schemas.microsoft.com/office/drawing/2014/main" id="{25F1905F-4BB2-4997-BD88-C6DE7DF403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C78C94-D9EF-4731-A61A-460261B29D92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6" name="页脚占位符 1034">
            <a:extLst>
              <a:ext uri="{FF2B5EF4-FFF2-40B4-BE49-F238E27FC236}">
                <a16:creationId xmlns:a16="http://schemas.microsoft.com/office/drawing/2014/main" id="{E8C72D31-6787-40D6-B21E-FBFC2C701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7" name="灯片编号占位符 1035">
            <a:extLst>
              <a:ext uri="{FF2B5EF4-FFF2-40B4-BE49-F238E27FC236}">
                <a16:creationId xmlns:a16="http://schemas.microsoft.com/office/drawing/2014/main" id="{45343D44-8C82-48FE-B9AF-BE524AD85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EE9A1C-62F2-4A1F-B9C6-4E92DE91D41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09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33">
            <a:extLst>
              <a:ext uri="{FF2B5EF4-FFF2-40B4-BE49-F238E27FC236}">
                <a16:creationId xmlns:a16="http://schemas.microsoft.com/office/drawing/2014/main" id="{39B3D003-BB84-46EB-B2FA-9DE5975736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126302-6EFF-4344-B018-1D706EE1B1BB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6" name="页脚占位符 1034">
            <a:extLst>
              <a:ext uri="{FF2B5EF4-FFF2-40B4-BE49-F238E27FC236}">
                <a16:creationId xmlns:a16="http://schemas.microsoft.com/office/drawing/2014/main" id="{751BD218-8E2C-4190-A454-F33ADF289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7" name="灯片编号占位符 1035">
            <a:extLst>
              <a:ext uri="{FF2B5EF4-FFF2-40B4-BE49-F238E27FC236}">
                <a16:creationId xmlns:a16="http://schemas.microsoft.com/office/drawing/2014/main" id="{2FCC2F08-1D5F-43B3-9C63-4D91B9D3D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722A5F-8894-4745-A927-FA364360EB1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338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vmlDrawing" Target="../drawings/vmlDrawing3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对象 1025">
            <a:extLst>
              <a:ext uri="{FF2B5EF4-FFF2-40B4-BE49-F238E27FC236}">
                <a16:creationId xmlns:a16="http://schemas.microsoft.com/office/drawing/2014/main" id="{11296659-498A-4A11-A5B6-E802D75802F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700" y="-3175"/>
          <a:ext cx="9131300" cy="611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r:id="rId15" imgW="2399800" imgH="612000" progId="">
                  <p:embed/>
                </p:oleObj>
              </mc:Choice>
              <mc:Fallback>
                <p:oleObj r:id="rId15" imgW="2399800" imgH="612000" progId="">
                  <p:embed/>
                  <p:pic>
                    <p:nvPicPr>
                      <p:cNvPr id="0" name="对象 10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0" y="-3175"/>
                        <a:ext cx="9131300" cy="611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27" name="组合 1026">
            <a:extLst>
              <a:ext uri="{FF2B5EF4-FFF2-40B4-BE49-F238E27FC236}">
                <a16:creationId xmlns:a16="http://schemas.microsoft.com/office/drawing/2014/main" id="{6D3B057D-89CA-48ED-96D8-870B34764811}"/>
              </a:ext>
            </a:extLst>
          </p:cNvPr>
          <p:cNvGrpSpPr>
            <a:grpSpLocks/>
          </p:cNvGrpSpPr>
          <p:nvPr/>
        </p:nvGrpSpPr>
        <p:grpSpPr bwMode="auto">
          <a:xfrm>
            <a:off x="0" y="895350"/>
            <a:ext cx="1835150" cy="4667250"/>
            <a:chOff x="0" y="0"/>
            <a:chExt cx="1292" cy="2940"/>
          </a:xfrm>
        </p:grpSpPr>
        <p:sp>
          <p:nvSpPr>
            <p:cNvPr id="1037" name="新月形 1027">
              <a:extLst>
                <a:ext uri="{FF2B5EF4-FFF2-40B4-BE49-F238E27FC236}">
                  <a16:creationId xmlns:a16="http://schemas.microsoft.com/office/drawing/2014/main" id="{C6E3B1D9-6B6A-48D6-84BB-DA4E3A4025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59536">
              <a:off x="592" y="0"/>
              <a:ext cx="655" cy="2866"/>
            </a:xfrm>
            <a:prstGeom prst="moon">
              <a:avLst>
                <a:gd name="adj" fmla="val 50000"/>
              </a:avLst>
            </a:prstGeom>
            <a:gradFill rotWithShape="0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1038" name="任意多边形 1028">
              <a:extLst>
                <a:ext uri="{FF2B5EF4-FFF2-40B4-BE49-F238E27FC236}">
                  <a16:creationId xmlns:a16="http://schemas.microsoft.com/office/drawing/2014/main" id="{A30B04C2-234A-4E98-B441-D3873B8FD1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18"/>
              <a:ext cx="1292" cy="2822"/>
            </a:xfrm>
            <a:custGeom>
              <a:avLst/>
              <a:gdLst>
                <a:gd name="T0" fmla="*/ 862 w 1584"/>
                <a:gd name="T1" fmla="*/ 3687 h 2160"/>
                <a:gd name="T2" fmla="*/ 0 w 1584"/>
                <a:gd name="T3" fmla="*/ 3687 h 2160"/>
                <a:gd name="T4" fmla="*/ 0 w 1584"/>
                <a:gd name="T5" fmla="*/ 0 h 2160"/>
                <a:gd name="T6" fmla="*/ 1054 w 1584"/>
                <a:gd name="T7" fmla="*/ 0 h 2160"/>
                <a:gd name="T8" fmla="*/ 639 w 1584"/>
                <a:gd name="T9" fmla="*/ 1147 h 2160"/>
                <a:gd name="T10" fmla="*/ 575 w 1584"/>
                <a:gd name="T11" fmla="*/ 2294 h 2160"/>
                <a:gd name="T12" fmla="*/ 702 w 1584"/>
                <a:gd name="T13" fmla="*/ 3277 h 2160"/>
                <a:gd name="T14" fmla="*/ 862 w 1584"/>
                <a:gd name="T15" fmla="*/ 3687 h 216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584" h="2160">
                  <a:moveTo>
                    <a:pt x="1296" y="2160"/>
                  </a:moveTo>
                  <a:lnTo>
                    <a:pt x="0" y="2160"/>
                  </a:lnTo>
                  <a:lnTo>
                    <a:pt x="0" y="0"/>
                  </a:lnTo>
                  <a:lnTo>
                    <a:pt x="1584" y="0"/>
                  </a:lnTo>
                  <a:lnTo>
                    <a:pt x="960" y="672"/>
                  </a:lnTo>
                  <a:lnTo>
                    <a:pt x="864" y="1344"/>
                  </a:lnTo>
                  <a:lnTo>
                    <a:pt x="1056" y="1920"/>
                  </a:lnTo>
                  <a:lnTo>
                    <a:pt x="1296" y="216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28" name="矩形 1029">
            <a:extLst>
              <a:ext uri="{FF2B5EF4-FFF2-40B4-BE49-F238E27FC236}">
                <a16:creationId xmlns:a16="http://schemas.microsoft.com/office/drawing/2014/main" id="{913B6606-0855-4A40-8BF4-2249EBE03F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9144000" cy="6858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029" name="直接连接符 1030">
            <a:extLst>
              <a:ext uri="{FF2B5EF4-FFF2-40B4-BE49-F238E27FC236}">
                <a16:creationId xmlns:a16="http://schemas.microsoft.com/office/drawing/2014/main" id="{44733E5C-9AB7-46E5-9AC5-DF5035F7D365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1066800"/>
            <a:ext cx="8915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0" name="任意多边形 1031">
            <a:extLst>
              <a:ext uri="{FF2B5EF4-FFF2-40B4-BE49-F238E27FC236}">
                <a16:creationId xmlns:a16="http://schemas.microsoft.com/office/drawing/2014/main" id="{5C4E5379-FEEF-45AA-9CC6-C01FCB8837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-1588"/>
            <a:ext cx="2278063" cy="1638301"/>
          </a:xfrm>
          <a:custGeom>
            <a:avLst/>
            <a:gdLst>
              <a:gd name="T0" fmla="*/ 0 w 1429"/>
              <a:gd name="T1" fmla="*/ 0 h 1032"/>
              <a:gd name="T2" fmla="*/ 2147483646 w 1429"/>
              <a:gd name="T3" fmla="*/ 2520952 h 1032"/>
              <a:gd name="T4" fmla="*/ 2147483646 w 1429"/>
              <a:gd name="T5" fmla="*/ 778729550 h 1032"/>
              <a:gd name="T6" fmla="*/ 2147483646 w 1429"/>
              <a:gd name="T7" fmla="*/ 2147483646 h 1032"/>
              <a:gd name="T8" fmla="*/ 0 w 1429"/>
              <a:gd name="T9" fmla="*/ 2147483646 h 1032"/>
              <a:gd name="T10" fmla="*/ 0 w 1429"/>
              <a:gd name="T11" fmla="*/ 0 h 10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429" h="1032">
                <a:moveTo>
                  <a:pt x="0" y="0"/>
                </a:moveTo>
                <a:lnTo>
                  <a:pt x="1429" y="1"/>
                </a:lnTo>
                <a:cubicBezTo>
                  <a:pt x="1404" y="4"/>
                  <a:pt x="1266" y="99"/>
                  <a:pt x="1098" y="309"/>
                </a:cubicBezTo>
                <a:cubicBezTo>
                  <a:pt x="932" y="520"/>
                  <a:pt x="880" y="977"/>
                  <a:pt x="885" y="1032"/>
                </a:cubicBezTo>
                <a:lnTo>
                  <a:pt x="0" y="1027"/>
                </a:lnTo>
                <a:lnTo>
                  <a:pt x="0" y="0"/>
                </a:lnTo>
                <a:close/>
              </a:path>
            </a:pathLst>
          </a:custGeom>
          <a:gradFill rotWithShape="1">
            <a:gsLst>
              <a:gs pos="0">
                <a:schemeClr val="accent2"/>
              </a:gs>
              <a:gs pos="100000">
                <a:srgbClr val="5BA610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1" name="文本占位符 1032">
            <a:extLst>
              <a:ext uri="{FF2B5EF4-FFF2-40B4-BE49-F238E27FC236}">
                <a16:creationId xmlns:a16="http://schemas.microsoft.com/office/drawing/2014/main" id="{15AC0219-270F-4ECE-95C5-F6FD6C345ED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1295400" y="1323975"/>
            <a:ext cx="7696200" cy="500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34" name="日期占位符 1033">
            <a:extLst>
              <a:ext uri="{FF2B5EF4-FFF2-40B4-BE49-F238E27FC236}">
                <a16:creationId xmlns:a16="http://schemas.microsoft.com/office/drawing/2014/main" id="{9E0F3B5F-B2FF-4C5D-A17A-42D04CCC0A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475413"/>
            <a:ext cx="2667000" cy="320675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 sz="1200" noProof="1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73E49304-DE5B-4CD2-A008-0B4A4A9E030F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1035" name="页脚占位符 1034">
            <a:extLst>
              <a:ext uri="{FF2B5EF4-FFF2-40B4-BE49-F238E27FC236}">
                <a16:creationId xmlns:a16="http://schemas.microsoft.com/office/drawing/2014/main" id="{BEA8A518-C163-499D-B1A7-564EF8A898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43600" y="6486525"/>
            <a:ext cx="2895600" cy="298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 eaLnBrk="1" hangingPunct="1">
              <a:buFont typeface="Arial" panose="020B0604020202020204" pitchFamily="34" charset="0"/>
              <a:buNone/>
              <a:defRPr sz="1400" noProof="1">
                <a:ea typeface="方正舒体" panose="02010601030101010101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1036" name="灯片编号占位符 1035">
            <a:extLst>
              <a:ext uri="{FF2B5EF4-FFF2-40B4-BE49-F238E27FC236}">
                <a16:creationId xmlns:a16="http://schemas.microsoft.com/office/drawing/2014/main" id="{5D8B2A90-4B27-49DA-BEB5-866456DBC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76600" y="6480175"/>
            <a:ext cx="2133600" cy="2921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 eaLnBrk="1" hangingPunct="1">
              <a:buFont typeface="Arial" panose="020B0604020202020204" pitchFamily="34" charset="0"/>
              <a:buNone/>
              <a:defRPr sz="1200" noProof="1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69537E8-82CB-4985-9811-760963C9ED1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2" name="标题 1036">
            <a:extLst>
              <a:ext uri="{FF2B5EF4-FFF2-40B4-BE49-F238E27FC236}">
                <a16:creationId xmlns:a16="http://schemas.microsoft.com/office/drawing/2014/main" id="{F95737DD-41A2-4A63-8146-4ADC2AF7CC4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676400" y="503238"/>
            <a:ext cx="6324600" cy="56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</a:t>
            </a:r>
          </a:p>
        </p:txBody>
      </p:sp>
      <p:sp>
        <p:nvSpPr>
          <p:cNvPr id="3" name="文本框 1037">
            <a:extLst>
              <a:ext uri="{FF2B5EF4-FFF2-40B4-BE49-F238E27FC236}">
                <a16:creationId xmlns:a16="http://schemas.microsoft.com/office/drawing/2014/main" id="{B11C6DDB-20E8-4576-9450-7B49279B1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50" y="369888"/>
            <a:ext cx="1208088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b="1">
                <a:solidFill>
                  <a:schemeClr val="bg1"/>
                </a:solidFill>
                <a:ea typeface="宋体" panose="02010600030101010101" pitchFamily="2" charset="-122"/>
              </a:rPr>
              <a:t>微机原理</a:t>
            </a:r>
          </a:p>
          <a:p>
            <a:pPr algn="ctr" eaLnBrk="1" hangingPunct="1">
              <a:defRPr/>
            </a:pPr>
            <a:r>
              <a:rPr lang="zh-CN" altLang="en-US" sz="1600" b="1">
                <a:solidFill>
                  <a:schemeClr val="bg1"/>
                </a:solidFill>
                <a:ea typeface="宋体" panose="02010600030101010101" pitchFamily="2" charset="-122"/>
              </a:rPr>
              <a:t>与接口技术</a:t>
            </a:r>
            <a:endParaRPr lang="zh-CN" altLang="en-US" sz="3000" b="1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v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lvl="1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lvl="2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•"/>
        <a:defRPr sz="22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lvl="3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lvl="4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0" name="对象 1025">
            <a:extLst>
              <a:ext uri="{FF2B5EF4-FFF2-40B4-BE49-F238E27FC236}">
                <a16:creationId xmlns:a16="http://schemas.microsoft.com/office/drawing/2014/main" id="{2F65AD76-F6B0-4653-B79D-5AF18505AEC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700" y="-3175"/>
          <a:ext cx="9131300" cy="611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r:id="rId15" imgW="2399800" imgH="612000" progId="">
                  <p:embed/>
                </p:oleObj>
              </mc:Choice>
              <mc:Fallback>
                <p:oleObj r:id="rId15" imgW="2399800" imgH="612000" progId="">
                  <p:embed/>
                  <p:pic>
                    <p:nvPicPr>
                      <p:cNvPr id="0" name="对象 10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0" y="-3175"/>
                        <a:ext cx="9131300" cy="611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51" name="组合 1026">
            <a:extLst>
              <a:ext uri="{FF2B5EF4-FFF2-40B4-BE49-F238E27FC236}">
                <a16:creationId xmlns:a16="http://schemas.microsoft.com/office/drawing/2014/main" id="{3058DFEC-D79C-44B2-A0E9-8C933E5CEDB3}"/>
              </a:ext>
            </a:extLst>
          </p:cNvPr>
          <p:cNvGrpSpPr>
            <a:grpSpLocks/>
          </p:cNvGrpSpPr>
          <p:nvPr/>
        </p:nvGrpSpPr>
        <p:grpSpPr bwMode="auto">
          <a:xfrm>
            <a:off x="0" y="895350"/>
            <a:ext cx="1835150" cy="4667250"/>
            <a:chOff x="0" y="0"/>
            <a:chExt cx="1292" cy="2940"/>
          </a:xfrm>
        </p:grpSpPr>
        <p:sp>
          <p:nvSpPr>
            <p:cNvPr id="2061" name="新月形 1027">
              <a:extLst>
                <a:ext uri="{FF2B5EF4-FFF2-40B4-BE49-F238E27FC236}">
                  <a16:creationId xmlns:a16="http://schemas.microsoft.com/office/drawing/2014/main" id="{9EA8C694-2A67-4346-919B-C452EA0A877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59536">
              <a:off x="592" y="0"/>
              <a:ext cx="655" cy="2866"/>
            </a:xfrm>
            <a:prstGeom prst="moon">
              <a:avLst>
                <a:gd name="adj" fmla="val 50000"/>
              </a:avLst>
            </a:prstGeom>
            <a:gradFill rotWithShape="0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2062" name="任意多边形 1028">
              <a:extLst>
                <a:ext uri="{FF2B5EF4-FFF2-40B4-BE49-F238E27FC236}">
                  <a16:creationId xmlns:a16="http://schemas.microsoft.com/office/drawing/2014/main" id="{27BD2271-13F5-4A6F-9C9D-B21B5016F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18"/>
              <a:ext cx="1292" cy="2822"/>
            </a:xfrm>
            <a:custGeom>
              <a:avLst/>
              <a:gdLst>
                <a:gd name="T0" fmla="*/ 862 w 1584"/>
                <a:gd name="T1" fmla="*/ 3687 h 2160"/>
                <a:gd name="T2" fmla="*/ 0 w 1584"/>
                <a:gd name="T3" fmla="*/ 3687 h 2160"/>
                <a:gd name="T4" fmla="*/ 0 w 1584"/>
                <a:gd name="T5" fmla="*/ 0 h 2160"/>
                <a:gd name="T6" fmla="*/ 1054 w 1584"/>
                <a:gd name="T7" fmla="*/ 0 h 2160"/>
                <a:gd name="T8" fmla="*/ 639 w 1584"/>
                <a:gd name="T9" fmla="*/ 1147 h 2160"/>
                <a:gd name="T10" fmla="*/ 575 w 1584"/>
                <a:gd name="T11" fmla="*/ 2294 h 2160"/>
                <a:gd name="T12" fmla="*/ 702 w 1584"/>
                <a:gd name="T13" fmla="*/ 3277 h 2160"/>
                <a:gd name="T14" fmla="*/ 862 w 1584"/>
                <a:gd name="T15" fmla="*/ 3687 h 216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584" h="2160">
                  <a:moveTo>
                    <a:pt x="1296" y="2160"/>
                  </a:moveTo>
                  <a:lnTo>
                    <a:pt x="0" y="2160"/>
                  </a:lnTo>
                  <a:lnTo>
                    <a:pt x="0" y="0"/>
                  </a:lnTo>
                  <a:lnTo>
                    <a:pt x="1584" y="0"/>
                  </a:lnTo>
                  <a:lnTo>
                    <a:pt x="960" y="672"/>
                  </a:lnTo>
                  <a:lnTo>
                    <a:pt x="864" y="1344"/>
                  </a:lnTo>
                  <a:lnTo>
                    <a:pt x="1056" y="1920"/>
                  </a:lnTo>
                  <a:lnTo>
                    <a:pt x="1296" y="216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052" name="矩形 1029">
            <a:extLst>
              <a:ext uri="{FF2B5EF4-FFF2-40B4-BE49-F238E27FC236}">
                <a16:creationId xmlns:a16="http://schemas.microsoft.com/office/drawing/2014/main" id="{D84519F4-C238-4E88-B347-78BBCF332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9144000" cy="6858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053" name="直接连接符 1030">
            <a:extLst>
              <a:ext uri="{FF2B5EF4-FFF2-40B4-BE49-F238E27FC236}">
                <a16:creationId xmlns:a16="http://schemas.microsoft.com/office/drawing/2014/main" id="{DE0AFF59-B429-45D4-AD0B-BAEF5924DD8D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1066800"/>
            <a:ext cx="89154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54" name="任意多边形 1031">
            <a:extLst>
              <a:ext uri="{FF2B5EF4-FFF2-40B4-BE49-F238E27FC236}">
                <a16:creationId xmlns:a16="http://schemas.microsoft.com/office/drawing/2014/main" id="{62F42B03-3537-4C40-B5BF-971A5BC5A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-1588"/>
            <a:ext cx="2278063" cy="1638301"/>
          </a:xfrm>
          <a:custGeom>
            <a:avLst/>
            <a:gdLst>
              <a:gd name="T0" fmla="*/ 0 w 1429"/>
              <a:gd name="T1" fmla="*/ 0 h 1032"/>
              <a:gd name="T2" fmla="*/ 2147483646 w 1429"/>
              <a:gd name="T3" fmla="*/ 2520952 h 1032"/>
              <a:gd name="T4" fmla="*/ 2147483646 w 1429"/>
              <a:gd name="T5" fmla="*/ 778729550 h 1032"/>
              <a:gd name="T6" fmla="*/ 2147483646 w 1429"/>
              <a:gd name="T7" fmla="*/ 2147483646 h 1032"/>
              <a:gd name="T8" fmla="*/ 0 w 1429"/>
              <a:gd name="T9" fmla="*/ 2147483646 h 1032"/>
              <a:gd name="T10" fmla="*/ 0 w 1429"/>
              <a:gd name="T11" fmla="*/ 0 h 10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429" h="1032">
                <a:moveTo>
                  <a:pt x="0" y="0"/>
                </a:moveTo>
                <a:lnTo>
                  <a:pt x="1429" y="1"/>
                </a:lnTo>
                <a:cubicBezTo>
                  <a:pt x="1404" y="4"/>
                  <a:pt x="1266" y="99"/>
                  <a:pt x="1098" y="309"/>
                </a:cubicBezTo>
                <a:cubicBezTo>
                  <a:pt x="932" y="520"/>
                  <a:pt x="880" y="977"/>
                  <a:pt x="885" y="1032"/>
                </a:cubicBezTo>
                <a:lnTo>
                  <a:pt x="0" y="1027"/>
                </a:lnTo>
                <a:lnTo>
                  <a:pt x="0" y="0"/>
                </a:lnTo>
                <a:close/>
              </a:path>
            </a:pathLst>
          </a:custGeom>
          <a:gradFill rotWithShape="1">
            <a:gsLst>
              <a:gs pos="0">
                <a:schemeClr val="accent2"/>
              </a:gs>
              <a:gs pos="100000">
                <a:srgbClr val="5BA610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55" name="文本占位符 1032">
            <a:extLst>
              <a:ext uri="{FF2B5EF4-FFF2-40B4-BE49-F238E27FC236}">
                <a16:creationId xmlns:a16="http://schemas.microsoft.com/office/drawing/2014/main" id="{CFEB03D8-5D2F-4319-9546-6803795F21F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1295400" y="1323975"/>
            <a:ext cx="7696200" cy="500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34" name="日期占位符 1033">
            <a:extLst>
              <a:ext uri="{FF2B5EF4-FFF2-40B4-BE49-F238E27FC236}">
                <a16:creationId xmlns:a16="http://schemas.microsoft.com/office/drawing/2014/main" id="{037A4460-6264-49BE-8121-5F78E19B79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475413"/>
            <a:ext cx="2667000" cy="320675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 sz="1200" noProof="1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FD6BB75-4571-44C4-A4B5-6DBDB1D550C9}" type="datetime10">
              <a:rPr lang="zh-CN" altLang="en-US"/>
              <a:pPr>
                <a:defRPr/>
              </a:pPr>
              <a:t>09:11</a:t>
            </a:fld>
            <a:endParaRPr lang="zh-CN" altLang="en-US"/>
          </a:p>
        </p:txBody>
      </p:sp>
      <p:sp>
        <p:nvSpPr>
          <p:cNvPr id="1035" name="页脚占位符 1034">
            <a:extLst>
              <a:ext uri="{FF2B5EF4-FFF2-40B4-BE49-F238E27FC236}">
                <a16:creationId xmlns:a16="http://schemas.microsoft.com/office/drawing/2014/main" id="{A266B141-37FF-4C88-9F0E-95E95FD8F4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43600" y="6486525"/>
            <a:ext cx="2895600" cy="2984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 eaLnBrk="1" hangingPunct="1">
              <a:buFont typeface="Arial" panose="020B0604020202020204" pitchFamily="34" charset="0"/>
              <a:buNone/>
              <a:defRPr sz="1400" noProof="1">
                <a:ea typeface="方正舒体" panose="02010601030101010101" pitchFamily="2" charset="-122"/>
              </a:defRPr>
            </a:lvl1pPr>
          </a:lstStyle>
          <a:p>
            <a:pPr>
              <a:defRPr/>
            </a:pPr>
            <a:r>
              <a:rPr lang="zh-CN" altLang="en-US"/>
              <a:t>华中科技大学自动化学院</a:t>
            </a:r>
          </a:p>
        </p:txBody>
      </p:sp>
      <p:sp>
        <p:nvSpPr>
          <p:cNvPr id="1036" name="灯片编号占位符 1035">
            <a:extLst>
              <a:ext uri="{FF2B5EF4-FFF2-40B4-BE49-F238E27FC236}">
                <a16:creationId xmlns:a16="http://schemas.microsoft.com/office/drawing/2014/main" id="{D9FB6F1A-AA7C-49CB-A42F-4072DC3E37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76600" y="6480175"/>
            <a:ext cx="2133600" cy="2921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 eaLnBrk="1" hangingPunct="1">
              <a:buFont typeface="Arial" panose="020B0604020202020204" pitchFamily="34" charset="0"/>
              <a:buNone/>
              <a:defRPr sz="1200" noProof="1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FC10974-622E-4406-9282-A164FDD0142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2059" name="标题 1036">
            <a:extLst>
              <a:ext uri="{FF2B5EF4-FFF2-40B4-BE49-F238E27FC236}">
                <a16:creationId xmlns:a16="http://schemas.microsoft.com/office/drawing/2014/main" id="{0430427D-7298-48FF-8EC9-6E67A5ABD4E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676400" y="503238"/>
            <a:ext cx="6324600" cy="56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</a:t>
            </a:r>
          </a:p>
        </p:txBody>
      </p:sp>
      <p:sp>
        <p:nvSpPr>
          <p:cNvPr id="2060" name="文本框 1037">
            <a:extLst>
              <a:ext uri="{FF2B5EF4-FFF2-40B4-BE49-F238E27FC236}">
                <a16:creationId xmlns:a16="http://schemas.microsoft.com/office/drawing/2014/main" id="{2EFA53D2-65FA-4E03-8F80-F78F2FD64B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50" y="369888"/>
            <a:ext cx="1208088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b="1">
                <a:solidFill>
                  <a:schemeClr val="bg1"/>
                </a:solidFill>
                <a:ea typeface="宋体" panose="02010600030101010101" pitchFamily="2" charset="-122"/>
              </a:rPr>
              <a:t>微机原理</a:t>
            </a:r>
          </a:p>
          <a:p>
            <a:pPr algn="ctr" eaLnBrk="1" hangingPunct="1">
              <a:defRPr/>
            </a:pPr>
            <a:r>
              <a:rPr lang="zh-CN" altLang="en-US" sz="1600" b="1">
                <a:solidFill>
                  <a:schemeClr val="bg1"/>
                </a:solidFill>
                <a:ea typeface="宋体" panose="02010600030101010101" pitchFamily="2" charset="-122"/>
              </a:rPr>
              <a:t>与接口技术</a:t>
            </a:r>
            <a:endParaRPr lang="zh-CN" altLang="en-US" sz="3000" b="1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v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lvl="1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lvl="2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•"/>
        <a:defRPr sz="22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lvl="3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lvl="4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Font typeface="Wingdings" panose="05000000000000000000" pitchFamily="2" charset="2"/>
        <a:buChar char="»"/>
        <a:defRPr sz="2000"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日期占位符 1">
            <a:extLst>
              <a:ext uri="{FF2B5EF4-FFF2-40B4-BE49-F238E27FC236}">
                <a16:creationId xmlns:a16="http://schemas.microsoft.com/office/drawing/2014/main" id="{6BD1F524-1C1E-4D71-9317-2C82C312FA8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4CD1CCF5-8F1D-4026-98DD-6758B4059713}" type="datetime10">
              <a:rPr lang="zh-CN" altLang="en-US" sz="1400" smtClean="0">
                <a:solidFill>
                  <a:schemeClr val="tx1"/>
                </a:solidFill>
                <a:latin typeface="Times New Roman" panose="02020603050405020304" pitchFamily="18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40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7" name="标题 4097">
            <a:extLst>
              <a:ext uri="{FF2B5EF4-FFF2-40B4-BE49-F238E27FC236}">
                <a16:creationId xmlns:a16="http://schemas.microsoft.com/office/drawing/2014/main" id="{F3AB564C-0591-43B3-8E16-B62C11DCCD3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752600" y="2209800"/>
            <a:ext cx="6934200" cy="533400"/>
          </a:xfrm>
        </p:spPr>
        <p:txBody>
          <a:bodyPr/>
          <a:lstStyle/>
          <a:p>
            <a:pPr eaLnBrk="1" hangingPunct="1"/>
            <a:r>
              <a:rPr lang="zh-CN" altLang="en-US" sz="4000">
                <a:ea typeface="宋体" panose="02010600030101010101" pitchFamily="2" charset="-122"/>
              </a:rPr>
              <a:t>微机原理与接口技术</a:t>
            </a:r>
          </a:p>
        </p:txBody>
      </p:sp>
      <p:sp>
        <p:nvSpPr>
          <p:cNvPr id="6148" name="副标题 4098">
            <a:extLst>
              <a:ext uri="{FF2B5EF4-FFF2-40B4-BE49-F238E27FC236}">
                <a16:creationId xmlns:a16="http://schemas.microsoft.com/office/drawing/2014/main" id="{991AE8DF-8CE4-4709-B85D-ED6F221DCA5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0"/>
            <a:ext cx="5715000" cy="533400"/>
          </a:xfrm>
        </p:spPr>
        <p:txBody>
          <a:bodyPr/>
          <a:lstStyle/>
          <a:p>
            <a:pPr algn="ctr" eaLnBrk="1" hangingPunct="1"/>
            <a:r>
              <a:rPr lang="zh-CN" altLang="en-US" b="1">
                <a:ea typeface="宋体" panose="02010600030101010101" pitchFamily="2" charset="-122"/>
              </a:rPr>
              <a:t>第八章  中断系统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日期占位符 1">
            <a:extLst>
              <a:ext uri="{FF2B5EF4-FFF2-40B4-BE49-F238E27FC236}">
                <a16:creationId xmlns:a16="http://schemas.microsoft.com/office/drawing/2014/main" id="{5F0D055D-85C7-4407-8D0F-8B35559AAAE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2B12B77C-1414-4C52-BABE-8B428AE91E1D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5363" name="页脚占位符 2">
            <a:extLst>
              <a:ext uri="{FF2B5EF4-FFF2-40B4-BE49-F238E27FC236}">
                <a16:creationId xmlns:a16="http://schemas.microsoft.com/office/drawing/2014/main" id="{9FA93A92-8340-4CDD-AECC-0D13C8C72B6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15364" name="标题 13313">
            <a:extLst>
              <a:ext uri="{FF2B5EF4-FFF2-40B4-BE49-F238E27FC236}">
                <a16:creationId xmlns:a16="http://schemas.microsoft.com/office/drawing/2014/main" id="{09B27FDC-295A-4C38-9B4A-BEBF7DD419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15365" name="文本占位符 13314">
            <a:extLst>
              <a:ext uri="{FF2B5EF4-FFF2-40B4-BE49-F238E27FC236}">
                <a16:creationId xmlns:a16="http://schemas.microsoft.com/office/drawing/2014/main" id="{CD3EAA0C-57E6-4011-B395-8E6AAE7490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四、中断过程之(二) ：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中断排队过程</a:t>
            </a:r>
          </a:p>
          <a:p>
            <a:pPr lvl="1" eaLnBrk="1" hangingPunct="1"/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按优先级排队</a:t>
            </a:r>
          </a:p>
          <a:p>
            <a:pPr lvl="1" algn="just" eaLnBrk="1" hangingPunct="1">
              <a:lnSpc>
                <a:spcPct val="120000"/>
              </a:lnSpc>
              <a:spcBef>
                <a:spcPct val="30000"/>
              </a:spcBef>
              <a:buClr>
                <a:srgbClr val="FFCCCC"/>
              </a:buClr>
              <a:buSzPct val="120000"/>
              <a:buFont typeface="Wingdings" panose="05000000000000000000" pitchFamily="2" charset="2"/>
              <a:buNone/>
            </a:pP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  多中断源同时请求中断，CPU辨别和比较它们的优先权，进行中断排队，先响应优先级别最高的中断请求。</a:t>
            </a:r>
          </a:p>
          <a:p>
            <a:pPr lvl="1" algn="just" eaLnBrk="1" hangingPunct="1">
              <a:lnSpc>
                <a:spcPct val="120000"/>
              </a:lnSpc>
              <a:spcBef>
                <a:spcPct val="30000"/>
              </a:spcBef>
              <a:buClr>
                <a:srgbClr val="FFCCCC"/>
              </a:buClr>
              <a:buSzPct val="120000"/>
              <a:buFont typeface="Wingdings" panose="05000000000000000000" pitchFamily="2" charset="2"/>
              <a:buNone/>
            </a:pP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  </a:t>
            </a:r>
          </a:p>
          <a:p>
            <a:pPr lvl="1" algn="just" eaLnBrk="1" hangingPunct="1">
              <a:lnSpc>
                <a:spcPct val="120000"/>
              </a:lnSpc>
              <a:spcBef>
                <a:spcPct val="30000"/>
              </a:spcBef>
              <a:buClr>
                <a:srgbClr val="FFCCCC"/>
              </a:buClr>
              <a:buSzPct val="120000"/>
              <a:buFont typeface="Wingdings" panose="05000000000000000000" pitchFamily="2" charset="2"/>
              <a:buNone/>
            </a:pP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  </a:t>
            </a:r>
            <a:r>
              <a:rPr lang="zh-CN" altLang="en-US" sz="2200" b="1">
                <a:solidFill>
                  <a:srgbClr val="0000CC"/>
                </a:solidFill>
                <a:latin typeface="楷体_GB2312" pitchFamily="1" charset="-122"/>
                <a:ea typeface="楷体_GB2312" pitchFamily="1" charset="-122"/>
              </a:rPr>
              <a:t>注：由于中断请求信号是保持的，所以CPU响应完高级中断后还可响应低级中断。</a:t>
            </a:r>
          </a:p>
        </p:txBody>
      </p:sp>
      <p:sp>
        <p:nvSpPr>
          <p:cNvPr id="15366" name="直接连接符 13315">
            <a:extLst>
              <a:ext uri="{FF2B5EF4-FFF2-40B4-BE49-F238E27FC236}">
                <a16:creationId xmlns:a16="http://schemas.microsoft.com/office/drawing/2014/main" id="{FDDFFA97-93CF-434F-9D2E-7AF1C8B087B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2362200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367" name="组合 13316">
            <a:extLst>
              <a:ext uri="{FF2B5EF4-FFF2-40B4-BE49-F238E27FC236}">
                <a16:creationId xmlns:a16="http://schemas.microsoft.com/office/drawing/2014/main" id="{F38A5EAA-D371-40F8-B45E-719F66358288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2590800"/>
            <a:ext cx="1447800" cy="2133600"/>
            <a:chOff x="0" y="0"/>
            <a:chExt cx="1915" cy="1173"/>
          </a:xfrm>
        </p:grpSpPr>
        <p:sp>
          <p:nvSpPr>
            <p:cNvPr id="15376" name="圆角矩形 13317">
              <a:extLst>
                <a:ext uri="{FF2B5EF4-FFF2-40B4-BE49-F238E27FC236}">
                  <a16:creationId xmlns:a16="http://schemas.microsoft.com/office/drawing/2014/main" id="{DF062125-688F-493E-8C0B-EEDB19BE20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377" name="圆角矩形 13318">
              <a:extLst>
                <a:ext uri="{FF2B5EF4-FFF2-40B4-BE49-F238E27FC236}">
                  <a16:creationId xmlns:a16="http://schemas.microsoft.com/office/drawing/2014/main" id="{EB2017CA-47A9-472C-972B-44A75D71FE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5368" name="圆角矩形 13319">
            <a:extLst>
              <a:ext uri="{FF2B5EF4-FFF2-40B4-BE49-F238E27FC236}">
                <a16:creationId xmlns:a16="http://schemas.microsoft.com/office/drawing/2014/main" id="{8A5C53EE-0300-4DEE-A792-E5EB9B74CA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667000"/>
            <a:ext cx="14478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多个中断请求时，响应优先级最高的中断</a:t>
            </a:r>
          </a:p>
        </p:txBody>
      </p:sp>
      <p:sp>
        <p:nvSpPr>
          <p:cNvPr id="15369" name="矩形 13320">
            <a:extLst>
              <a:ext uri="{FF2B5EF4-FFF2-40B4-BE49-F238E27FC236}">
                <a16:creationId xmlns:a16="http://schemas.microsoft.com/office/drawing/2014/main" id="{D1D15CFA-8206-4379-94E1-18E0151E2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75" y="1981200"/>
            <a:ext cx="11049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中断排队</a:t>
            </a:r>
          </a:p>
        </p:txBody>
      </p:sp>
      <p:sp>
        <p:nvSpPr>
          <p:cNvPr id="15370" name="直接连接符 13321">
            <a:extLst>
              <a:ext uri="{FF2B5EF4-FFF2-40B4-BE49-F238E27FC236}">
                <a16:creationId xmlns:a16="http://schemas.microsoft.com/office/drawing/2014/main" id="{23A5F827-1B56-43D6-94F9-A768EB195E55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2166938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71" name="圆角矩形 13322">
            <a:extLst>
              <a:ext uri="{FF2B5EF4-FFF2-40B4-BE49-F238E27FC236}">
                <a16:creationId xmlns:a16="http://schemas.microsoft.com/office/drawing/2014/main" id="{39357BCA-1218-4CD7-B200-72649FEFA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981200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15372" name="组合 13323">
            <a:extLst>
              <a:ext uri="{FF2B5EF4-FFF2-40B4-BE49-F238E27FC236}">
                <a16:creationId xmlns:a16="http://schemas.microsoft.com/office/drawing/2014/main" id="{2ABB7DEE-4672-4664-9688-B99A5C8E6587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4876800"/>
            <a:ext cx="1447800" cy="1312863"/>
            <a:chOff x="0" y="0"/>
            <a:chExt cx="1915" cy="1173"/>
          </a:xfrm>
        </p:grpSpPr>
        <p:sp>
          <p:nvSpPr>
            <p:cNvPr id="15374" name="圆角矩形 13324">
              <a:extLst>
                <a:ext uri="{FF2B5EF4-FFF2-40B4-BE49-F238E27FC236}">
                  <a16:creationId xmlns:a16="http://schemas.microsoft.com/office/drawing/2014/main" id="{25E3D688-1E62-45FB-91EC-06BE5E2E1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375" name="圆角矩形 13325">
              <a:extLst>
                <a:ext uri="{FF2B5EF4-FFF2-40B4-BE49-F238E27FC236}">
                  <a16:creationId xmlns:a16="http://schemas.microsoft.com/office/drawing/2014/main" id="{9D29E671-9A1B-4CDD-AC7C-35E09765D6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5373" name="圆角矩形 13326">
            <a:extLst>
              <a:ext uri="{FF2B5EF4-FFF2-40B4-BE49-F238E27FC236}">
                <a16:creationId xmlns:a16="http://schemas.microsoft.com/office/drawing/2014/main" id="{11B79B24-342A-42B5-AEA8-A0DDBE8398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5105400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如果同时看到桃林和西瓜地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日期占位符 1">
            <a:extLst>
              <a:ext uri="{FF2B5EF4-FFF2-40B4-BE49-F238E27FC236}">
                <a16:creationId xmlns:a16="http://schemas.microsoft.com/office/drawing/2014/main" id="{B977B7BD-2FCE-4FE8-8735-4940FB54B0C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C87EEC59-062A-49EB-9050-4F9258C5925F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6387" name="页脚占位符 2">
            <a:extLst>
              <a:ext uri="{FF2B5EF4-FFF2-40B4-BE49-F238E27FC236}">
                <a16:creationId xmlns:a16="http://schemas.microsoft.com/office/drawing/2014/main" id="{30F2033C-EA11-4FF1-8144-89D098904C0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16388" name="标题 14337">
            <a:extLst>
              <a:ext uri="{FF2B5EF4-FFF2-40B4-BE49-F238E27FC236}">
                <a16:creationId xmlns:a16="http://schemas.microsoft.com/office/drawing/2014/main" id="{80F97DA0-F044-4576-8DCA-8F99EE1798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16389" name="文本占位符 14338">
            <a:extLst>
              <a:ext uri="{FF2B5EF4-FFF2-40B4-BE49-F238E27FC236}">
                <a16:creationId xmlns:a16="http://schemas.microsoft.com/office/drawing/2014/main" id="{9A8B8506-96F3-43B9-A8BC-E692B1C9E5A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95400" y="1143000"/>
            <a:ext cx="7696200" cy="3048000"/>
          </a:xfrm>
        </p:spPr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四、中断过程之(三)：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中断响应过程</a:t>
            </a:r>
          </a:p>
          <a:p>
            <a:pPr lvl="1" eaLnBrk="1" hangingPunct="1"/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外设中断请求发生时，CPU能否马上为其服务呢？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    </a:t>
            </a:r>
            <a:r>
              <a:rPr lang="zh-CN" altLang="en-US">
                <a:latin typeface="仿宋_GB2312" pitchFamily="1" charset="-122"/>
                <a:ea typeface="仿宋_GB2312" pitchFamily="1" charset="-122"/>
              </a:rPr>
              <a:t>CPU响应中断要满足一定的条件，所以中断并不是马上得到响应。</a:t>
            </a:r>
            <a:endParaRPr lang="zh-CN" altLang="en-US" b="1">
              <a:solidFill>
                <a:srgbClr val="2B166E"/>
              </a:solidFill>
              <a:latin typeface="仿宋_GB2312" pitchFamily="1" charset="-122"/>
              <a:ea typeface="仿宋_GB2312" pitchFamily="1" charset="-122"/>
            </a:endParaRPr>
          </a:p>
          <a:p>
            <a:pPr lvl="1" eaLnBrk="1" hangingPunct="1"/>
            <a:r>
              <a:rPr lang="zh-CN" altLang="en-US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（1）中断响应的条件</a:t>
            </a:r>
            <a:endParaRPr lang="zh-CN" altLang="en-US" b="1">
              <a:latin typeface="仿宋_GB2312" pitchFamily="1" charset="-122"/>
              <a:ea typeface="仿宋_GB2312" pitchFamily="1" charset="-122"/>
            </a:endParaRPr>
          </a:p>
          <a:p>
            <a:pPr lvl="1" eaLnBrk="1" hangingPunct="1"/>
            <a:r>
              <a:rPr lang="zh-CN" altLang="en-US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非屏蔽中断需要满足两个条件</a:t>
            </a: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，</a:t>
            </a:r>
            <a:r>
              <a:rPr lang="zh-CN" altLang="en-US" b="1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可屏蔽中断需要满足三个条件</a:t>
            </a:r>
          </a:p>
        </p:txBody>
      </p:sp>
      <p:grpSp>
        <p:nvGrpSpPr>
          <p:cNvPr id="16390" name="组合 5">
            <a:extLst>
              <a:ext uri="{FF2B5EF4-FFF2-40B4-BE49-F238E27FC236}">
                <a16:creationId xmlns:a16="http://schemas.microsoft.com/office/drawing/2014/main" id="{0B0A6053-883E-4528-99C8-0593DB879D94}"/>
              </a:ext>
            </a:extLst>
          </p:cNvPr>
          <p:cNvGrpSpPr>
            <a:grpSpLocks/>
          </p:cNvGrpSpPr>
          <p:nvPr/>
        </p:nvGrpSpPr>
        <p:grpSpPr bwMode="auto">
          <a:xfrm>
            <a:off x="1890713" y="4229100"/>
            <a:ext cx="3429000" cy="1854200"/>
            <a:chOff x="762000" y="4241800"/>
            <a:chExt cx="3429000" cy="1854200"/>
          </a:xfrm>
        </p:grpSpPr>
        <p:sp>
          <p:nvSpPr>
            <p:cNvPr id="16412" name="矩形 14339">
              <a:extLst>
                <a:ext uri="{FF2B5EF4-FFF2-40B4-BE49-F238E27FC236}">
                  <a16:creationId xmlns:a16="http://schemas.microsoft.com/office/drawing/2014/main" id="{F4578042-DDB8-4FCA-A1D8-3D7F9EC1C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4419600"/>
              <a:ext cx="3352800" cy="1316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en-US" altLang="zh-CN" b="1">
                <a:ea typeface="宋体" panose="02010600030101010101" pitchFamily="2" charset="-122"/>
              </a:endParaRPr>
            </a:p>
            <a:p>
              <a:pPr eaLnBrk="1" hangingPunct="1">
                <a:spcBef>
                  <a:spcPct val="0"/>
                </a:spcBef>
                <a:spcAft>
                  <a:spcPct val="35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①无总线请求</a:t>
              </a:r>
            </a:p>
            <a:p>
              <a:pPr eaLnBrk="1" hangingPunct="1">
                <a:spcBef>
                  <a:spcPct val="0"/>
                </a:spcBef>
                <a:spcAft>
                  <a:spcPct val="35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②</a:t>
              </a:r>
              <a:r>
                <a:rPr lang="en-US" altLang="zh-CN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CPU</a:t>
              </a:r>
              <a:r>
                <a:rPr lang="zh-CN" altLang="en-US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执行完现行指令</a:t>
              </a:r>
              <a:endParaRPr lang="zh-CN" altLang="en-US" sz="2400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endParaRPr>
            </a:p>
          </p:txBody>
        </p:sp>
        <p:sp>
          <p:nvSpPr>
            <p:cNvPr id="16413" name="圆角矩形 14340">
              <a:extLst>
                <a:ext uri="{FF2B5EF4-FFF2-40B4-BE49-F238E27FC236}">
                  <a16:creationId xmlns:a16="http://schemas.microsoft.com/office/drawing/2014/main" id="{0578F69A-CFB5-4C2A-AD4E-A522867F1A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4464050"/>
              <a:ext cx="3429000" cy="1631950"/>
            </a:xfrm>
            <a:prstGeom prst="roundRect">
              <a:avLst>
                <a:gd name="adj" fmla="val 4690"/>
              </a:avLst>
            </a:prstGeom>
            <a:noFill/>
            <a:ln w="57150">
              <a:solidFill>
                <a:schemeClr val="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16414" name="组合 14341">
              <a:extLst>
                <a:ext uri="{FF2B5EF4-FFF2-40B4-BE49-F238E27FC236}">
                  <a16:creationId xmlns:a16="http://schemas.microsoft.com/office/drawing/2014/main" id="{B9184375-B5DD-449D-815D-00D924BFD4E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66800" y="4241800"/>
              <a:ext cx="2819400" cy="390525"/>
              <a:chOff x="0" y="0"/>
              <a:chExt cx="1776" cy="246"/>
            </a:xfrm>
          </p:grpSpPr>
          <p:sp>
            <p:nvSpPr>
              <p:cNvPr id="2" name="圆角矩形 14342">
                <a:extLst>
                  <a:ext uri="{FF2B5EF4-FFF2-40B4-BE49-F238E27FC236}">
                    <a16:creationId xmlns:a16="http://schemas.microsoft.com/office/drawing/2014/main" id="{81CFC762-29D1-4256-A296-6FC78A39AD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34"/>
                <a:ext cx="1776" cy="21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3B00"/>
                  </a:gs>
                  <a:gs pos="50000">
                    <a:schemeClr val="hlink"/>
                  </a:gs>
                  <a:gs pos="100000">
                    <a:srgbClr val="003B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ea typeface="宋体" panose="02010600030101010101" pitchFamily="2" charset="-122"/>
                </a:endParaRPr>
              </a:p>
            </p:txBody>
          </p:sp>
          <p:sp>
            <p:nvSpPr>
              <p:cNvPr id="16416" name="八边形 14343">
                <a:extLst>
                  <a:ext uri="{FF2B5EF4-FFF2-40B4-BE49-F238E27FC236}">
                    <a16:creationId xmlns:a16="http://schemas.microsoft.com/office/drawing/2014/main" id="{22D6308B-EA86-4C8D-989E-DC11836D92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4" y="65"/>
                <a:ext cx="47" cy="154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417" name="文本框 14344">
                <a:extLst>
                  <a:ext uri="{FF2B5EF4-FFF2-40B4-BE49-F238E27FC236}">
                    <a16:creationId xmlns:a16="http://schemas.microsoft.com/office/drawing/2014/main" id="{7D6ADE0A-4F7D-434F-8CB8-C1FC79A7CBF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3" y="0"/>
                <a:ext cx="1421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1800" b="1">
                    <a:solidFill>
                      <a:srgbClr val="FFCC00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非屏蔽中断响应条件</a:t>
                </a:r>
              </a:p>
            </p:txBody>
          </p:sp>
          <p:sp>
            <p:nvSpPr>
              <p:cNvPr id="16418" name="八边形 14345">
                <a:extLst>
                  <a:ext uri="{FF2B5EF4-FFF2-40B4-BE49-F238E27FC236}">
                    <a16:creationId xmlns:a16="http://schemas.microsoft.com/office/drawing/2014/main" id="{0E558E54-540E-4D51-9CDF-FE0FE3C270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" y="55"/>
                <a:ext cx="47" cy="154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16391" name="组合 4">
            <a:extLst>
              <a:ext uri="{FF2B5EF4-FFF2-40B4-BE49-F238E27FC236}">
                <a16:creationId xmlns:a16="http://schemas.microsoft.com/office/drawing/2014/main" id="{0A97E40F-3312-4230-BE27-D85C9F2CE45B}"/>
              </a:ext>
            </a:extLst>
          </p:cNvPr>
          <p:cNvGrpSpPr>
            <a:grpSpLocks/>
          </p:cNvGrpSpPr>
          <p:nvPr/>
        </p:nvGrpSpPr>
        <p:grpSpPr bwMode="auto">
          <a:xfrm>
            <a:off x="5422900" y="4191000"/>
            <a:ext cx="3638550" cy="1914525"/>
            <a:chOff x="4876800" y="4181475"/>
            <a:chExt cx="3733800" cy="1914525"/>
          </a:xfrm>
        </p:grpSpPr>
        <p:sp>
          <p:nvSpPr>
            <p:cNvPr id="16405" name="矩形 14346">
              <a:extLst>
                <a:ext uri="{FF2B5EF4-FFF2-40B4-BE49-F238E27FC236}">
                  <a16:creationId xmlns:a16="http://schemas.microsoft.com/office/drawing/2014/main" id="{717BF364-0158-4C1F-AD99-314F4492D8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4267200"/>
              <a:ext cx="3581400" cy="1771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en-US" altLang="zh-CN" b="1">
                <a:ea typeface="宋体" panose="02010600030101010101" pitchFamily="2" charset="-122"/>
              </a:endParaRPr>
            </a:p>
            <a:p>
              <a:pPr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①无总线请求</a:t>
              </a:r>
            </a:p>
            <a:p>
              <a:pPr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② </a:t>
              </a:r>
              <a:r>
                <a:rPr lang="en-US" altLang="zh-CN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CPU</a:t>
              </a:r>
              <a:r>
                <a:rPr lang="zh-CN" altLang="en-US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被允许中断</a:t>
              </a:r>
            </a:p>
            <a:p>
              <a:pPr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③ </a:t>
              </a:r>
              <a:r>
                <a:rPr lang="en-US" altLang="zh-CN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CPU</a:t>
              </a:r>
              <a:r>
                <a:rPr lang="zh-CN" altLang="en-US" sz="2400" b="1">
                  <a:solidFill>
                    <a:srgbClr val="2B166E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执行完现行指令</a:t>
              </a:r>
            </a:p>
          </p:txBody>
        </p:sp>
        <p:sp>
          <p:nvSpPr>
            <p:cNvPr id="16406" name="圆角矩形 14347">
              <a:extLst>
                <a:ext uri="{FF2B5EF4-FFF2-40B4-BE49-F238E27FC236}">
                  <a16:creationId xmlns:a16="http://schemas.microsoft.com/office/drawing/2014/main" id="{8C5846D0-2A1B-4E34-9A68-7849DC8F43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6800" y="4403725"/>
              <a:ext cx="3733800" cy="1692275"/>
            </a:xfrm>
            <a:prstGeom prst="roundRect">
              <a:avLst>
                <a:gd name="adj" fmla="val 4690"/>
              </a:avLst>
            </a:prstGeom>
            <a:noFill/>
            <a:ln w="57150">
              <a:solidFill>
                <a:schemeClr val="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16407" name="组合 14348">
              <a:extLst>
                <a:ext uri="{FF2B5EF4-FFF2-40B4-BE49-F238E27FC236}">
                  <a16:creationId xmlns:a16="http://schemas.microsoft.com/office/drawing/2014/main" id="{A798E4CE-9C91-419B-9392-C9E58140E6B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34000" y="4181475"/>
              <a:ext cx="2819400" cy="390525"/>
              <a:chOff x="0" y="0"/>
              <a:chExt cx="1776" cy="246"/>
            </a:xfrm>
          </p:grpSpPr>
          <p:sp>
            <p:nvSpPr>
              <p:cNvPr id="3" name="圆角矩形 14349">
                <a:extLst>
                  <a:ext uri="{FF2B5EF4-FFF2-40B4-BE49-F238E27FC236}">
                    <a16:creationId xmlns:a16="http://schemas.microsoft.com/office/drawing/2014/main" id="{CC1824FF-E12A-4890-9AA8-D113E6C4A2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34"/>
                <a:ext cx="1773" cy="21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3B00"/>
                  </a:gs>
                  <a:gs pos="50000">
                    <a:schemeClr val="hlink"/>
                  </a:gs>
                  <a:gs pos="100000">
                    <a:srgbClr val="003B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ea typeface="宋体" panose="02010600030101010101" pitchFamily="2" charset="-122"/>
                </a:endParaRPr>
              </a:p>
            </p:txBody>
          </p:sp>
          <p:sp>
            <p:nvSpPr>
              <p:cNvPr id="16409" name="八边形 14350">
                <a:extLst>
                  <a:ext uri="{FF2B5EF4-FFF2-40B4-BE49-F238E27FC236}">
                    <a16:creationId xmlns:a16="http://schemas.microsoft.com/office/drawing/2014/main" id="{6F5FCFD7-35FA-4FAC-A2FB-4CC045A5AF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4" y="65"/>
                <a:ext cx="47" cy="154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410" name="文本框 14351">
                <a:extLst>
                  <a:ext uri="{FF2B5EF4-FFF2-40B4-BE49-F238E27FC236}">
                    <a16:creationId xmlns:a16="http://schemas.microsoft.com/office/drawing/2014/main" id="{5C1FE5F9-EACF-4D17-8F37-2F880965101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9" y="0"/>
                <a:ext cx="1472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1800" b="1">
                    <a:solidFill>
                      <a:srgbClr val="00B0F0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可屏蔽中断响应条件</a:t>
                </a:r>
              </a:p>
            </p:txBody>
          </p:sp>
          <p:sp>
            <p:nvSpPr>
              <p:cNvPr id="16411" name="八边形 14352">
                <a:extLst>
                  <a:ext uri="{FF2B5EF4-FFF2-40B4-BE49-F238E27FC236}">
                    <a16:creationId xmlns:a16="http://schemas.microsoft.com/office/drawing/2014/main" id="{E0F55F80-272F-4D2F-A99E-F81C9769DD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" y="55"/>
                <a:ext cx="47" cy="154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16392" name="直接连接符 14353">
            <a:extLst>
              <a:ext uri="{FF2B5EF4-FFF2-40B4-BE49-F238E27FC236}">
                <a16:creationId xmlns:a16="http://schemas.microsoft.com/office/drawing/2014/main" id="{7A50A8F6-A3EF-4061-AD7D-0C63D2810EC7}"/>
              </a:ext>
            </a:extLst>
          </p:cNvPr>
          <p:cNvSpPr>
            <a:spLocks noChangeShapeType="1"/>
          </p:cNvSpPr>
          <p:nvPr/>
        </p:nvSpPr>
        <p:spPr bwMode="auto">
          <a:xfrm>
            <a:off x="1089025" y="2286000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6393" name="组合 14354">
            <a:extLst>
              <a:ext uri="{FF2B5EF4-FFF2-40B4-BE49-F238E27FC236}">
                <a16:creationId xmlns:a16="http://schemas.microsoft.com/office/drawing/2014/main" id="{7000D451-893F-4ECB-B3C6-8A8A3BAEAC12}"/>
              </a:ext>
            </a:extLst>
          </p:cNvPr>
          <p:cNvGrpSpPr>
            <a:grpSpLocks/>
          </p:cNvGrpSpPr>
          <p:nvPr/>
        </p:nvGrpSpPr>
        <p:grpSpPr bwMode="auto">
          <a:xfrm>
            <a:off x="403225" y="2568575"/>
            <a:ext cx="1447800" cy="2133600"/>
            <a:chOff x="0" y="0"/>
            <a:chExt cx="1915" cy="1173"/>
          </a:xfrm>
        </p:grpSpPr>
        <p:sp>
          <p:nvSpPr>
            <p:cNvPr id="16403" name="圆角矩形 14355">
              <a:extLst>
                <a:ext uri="{FF2B5EF4-FFF2-40B4-BE49-F238E27FC236}">
                  <a16:creationId xmlns:a16="http://schemas.microsoft.com/office/drawing/2014/main" id="{A8283075-BF95-4028-BF99-49731D45D5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404" name="圆角矩形 14356">
              <a:extLst>
                <a:ext uri="{FF2B5EF4-FFF2-40B4-BE49-F238E27FC236}">
                  <a16:creationId xmlns:a16="http://schemas.microsoft.com/office/drawing/2014/main" id="{3CF5B965-A0E0-4F63-9F3B-D93528FB80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6394" name="圆角矩形 14357">
            <a:extLst>
              <a:ext uri="{FF2B5EF4-FFF2-40B4-BE49-F238E27FC236}">
                <a16:creationId xmlns:a16="http://schemas.microsoft.com/office/drawing/2014/main" id="{1E45300B-9167-4770-80B1-A27920C5A3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590800"/>
            <a:ext cx="13716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CPU</a:t>
            </a: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响应中断请求，保存断点，调用中断服务程序</a:t>
            </a:r>
          </a:p>
        </p:txBody>
      </p:sp>
      <p:sp>
        <p:nvSpPr>
          <p:cNvPr id="16395" name="矩形 14358">
            <a:extLst>
              <a:ext uri="{FF2B5EF4-FFF2-40B4-BE49-F238E27FC236}">
                <a16:creationId xmlns:a16="http://schemas.microsoft.com/office/drawing/2014/main" id="{E19D6BA2-E0F7-4BFE-8208-C5272ABFCA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5625" y="1905000"/>
            <a:ext cx="11049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中断响应</a:t>
            </a:r>
          </a:p>
        </p:txBody>
      </p:sp>
      <p:sp>
        <p:nvSpPr>
          <p:cNvPr id="16396" name="直接连接符 14359">
            <a:extLst>
              <a:ext uri="{FF2B5EF4-FFF2-40B4-BE49-F238E27FC236}">
                <a16:creationId xmlns:a16="http://schemas.microsoft.com/office/drawing/2014/main" id="{C170B02E-4B78-49AF-B61D-4BE85FF66070}"/>
              </a:ext>
            </a:extLst>
          </p:cNvPr>
          <p:cNvSpPr>
            <a:spLocks noChangeShapeType="1"/>
          </p:cNvSpPr>
          <p:nvPr/>
        </p:nvSpPr>
        <p:spPr bwMode="auto">
          <a:xfrm>
            <a:off x="22225" y="2111375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397" name="圆角矩形 14360">
            <a:extLst>
              <a:ext uri="{FF2B5EF4-FFF2-40B4-BE49-F238E27FC236}">
                <a16:creationId xmlns:a16="http://schemas.microsoft.com/office/drawing/2014/main" id="{F5FF32D3-75D6-4A92-A21F-87C62E730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5625" y="1905000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16398" name="组合 14361">
            <a:extLst>
              <a:ext uri="{FF2B5EF4-FFF2-40B4-BE49-F238E27FC236}">
                <a16:creationId xmlns:a16="http://schemas.microsoft.com/office/drawing/2014/main" id="{F0E4642E-3D0D-40CB-8BA5-F62CBA95401D}"/>
              </a:ext>
            </a:extLst>
          </p:cNvPr>
          <p:cNvGrpSpPr>
            <a:grpSpLocks/>
          </p:cNvGrpSpPr>
          <p:nvPr/>
        </p:nvGrpSpPr>
        <p:grpSpPr bwMode="auto">
          <a:xfrm>
            <a:off x="403225" y="4800600"/>
            <a:ext cx="1447800" cy="1312863"/>
            <a:chOff x="0" y="0"/>
            <a:chExt cx="1915" cy="1173"/>
          </a:xfrm>
        </p:grpSpPr>
        <p:sp>
          <p:nvSpPr>
            <p:cNvPr id="16401" name="圆角矩形 14362">
              <a:extLst>
                <a:ext uri="{FF2B5EF4-FFF2-40B4-BE49-F238E27FC236}">
                  <a16:creationId xmlns:a16="http://schemas.microsoft.com/office/drawing/2014/main" id="{F6140044-46B4-409F-A999-4839DD2E6C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402" name="圆角矩形 14363">
              <a:extLst>
                <a:ext uri="{FF2B5EF4-FFF2-40B4-BE49-F238E27FC236}">
                  <a16:creationId xmlns:a16="http://schemas.microsoft.com/office/drawing/2014/main" id="{D5A3F417-7738-4C29-8C69-3CEAD43A1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6399" name="圆角矩形 14364">
            <a:extLst>
              <a:ext uri="{FF2B5EF4-FFF2-40B4-BE49-F238E27FC236}">
                <a16:creationId xmlns:a16="http://schemas.microsoft.com/office/drawing/2014/main" id="{3E84FF47-FAC4-436E-835D-0F0A148974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425" y="5029200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藏起玉米记下藏点去摘桃子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4413A14-680B-4080-8AB7-B7FD2EA28D33}"/>
              </a:ext>
            </a:extLst>
          </p:cNvPr>
          <p:cNvCxnSpPr/>
          <p:nvPr/>
        </p:nvCxnSpPr>
        <p:spPr>
          <a:xfrm>
            <a:off x="6137275" y="5562600"/>
            <a:ext cx="2016125" cy="0"/>
          </a:xfrm>
          <a:prstGeom prst="line">
            <a:avLst/>
          </a:prstGeom>
          <a:ln w="38100">
            <a:solidFill>
              <a:srgbClr val="FF66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0" name="组合 3">
            <a:extLst>
              <a:ext uri="{FF2B5EF4-FFF2-40B4-BE49-F238E27FC236}">
                <a16:creationId xmlns:a16="http://schemas.microsoft.com/office/drawing/2014/main" id="{14901DCE-680C-4E04-A5C1-8B1CFE31E7ED}"/>
              </a:ext>
            </a:extLst>
          </p:cNvPr>
          <p:cNvGrpSpPr>
            <a:grpSpLocks/>
          </p:cNvGrpSpPr>
          <p:nvPr/>
        </p:nvGrpSpPr>
        <p:grpSpPr bwMode="auto">
          <a:xfrm>
            <a:off x="1311275" y="2462213"/>
            <a:ext cx="7467600" cy="3827462"/>
            <a:chOff x="1310686" y="2462867"/>
            <a:chExt cx="7467600" cy="3827158"/>
          </a:xfrm>
        </p:grpSpPr>
        <p:sp>
          <p:nvSpPr>
            <p:cNvPr id="17415" name="矩形 15363">
              <a:extLst>
                <a:ext uri="{FF2B5EF4-FFF2-40B4-BE49-F238E27FC236}">
                  <a16:creationId xmlns:a16="http://schemas.microsoft.com/office/drawing/2014/main" id="{B3B9EDAC-F9B9-46AE-AE18-A65936EE10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686" y="2714137"/>
              <a:ext cx="7467600" cy="337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en-US" altLang="zh-CN" sz="2000" b="1">
                <a:ea typeface="宋体" panose="02010600030101010101" pitchFamily="2" charset="-122"/>
              </a:endParaRPr>
            </a:p>
            <a:p>
              <a:pPr lvl="1"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rgbClr val="2B166E"/>
                  </a:solidFill>
                  <a:latin typeface="仿宋_GB2312" pitchFamily="1" charset="-122"/>
                  <a:ea typeface="仿宋_GB2312" pitchFamily="1" charset="-122"/>
                </a:rPr>
                <a:t>①</a:t>
              </a:r>
              <a:r>
                <a:rPr lang="en-US" altLang="zh-CN" sz="2200" b="1">
                  <a:solidFill>
                    <a:srgbClr val="2B166E"/>
                  </a:solidFill>
                  <a:latin typeface="仿宋_GB2312" pitchFamily="1" charset="-122"/>
                  <a:ea typeface="仿宋_GB2312" pitchFamily="1" charset="-122"/>
                </a:rPr>
                <a:t>CPU</a:t>
              </a:r>
              <a:r>
                <a:rPr lang="zh-CN" altLang="en-US" sz="2200" b="1">
                  <a:solidFill>
                    <a:srgbClr val="2B166E"/>
                  </a:solidFill>
                  <a:latin typeface="仿宋_GB2312" pitchFamily="1" charset="-122"/>
                  <a:ea typeface="仿宋_GB2312" pitchFamily="1" charset="-122"/>
                </a:rPr>
                <a:t>自动关中断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：</a:t>
              </a:r>
            </a:p>
            <a:p>
              <a:pPr lvl="1"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   在完成</a:t>
              </a:r>
              <a:r>
                <a:rPr lang="zh-CN" altLang="en-US" sz="2200" b="1">
                  <a:solidFill>
                    <a:srgbClr val="FF0000"/>
                  </a:solidFill>
                  <a:latin typeface="仿宋_GB2312" pitchFamily="1" charset="-122"/>
                  <a:ea typeface="仿宋_GB2312" pitchFamily="1" charset="-122"/>
                </a:rPr>
                <a:t>现场保护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前，禁止</a:t>
              </a:r>
              <a:r>
                <a:rPr lang="en-US" altLang="zh-CN" sz="2200" b="1">
                  <a:latin typeface="仿宋_GB2312" pitchFamily="1" charset="-122"/>
                  <a:ea typeface="仿宋_GB2312" pitchFamily="1" charset="-122"/>
                </a:rPr>
                <a:t>CPU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响应其他中断；</a:t>
              </a:r>
            </a:p>
            <a:p>
              <a:pPr lvl="1"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rgbClr val="2B166E"/>
                  </a:solidFill>
                  <a:latin typeface="仿宋_GB2312" pitchFamily="1" charset="-122"/>
                  <a:ea typeface="仿宋_GB2312" pitchFamily="1" charset="-122"/>
                </a:rPr>
                <a:t>②保护断点现场信息：</a:t>
              </a:r>
            </a:p>
            <a:p>
              <a:pPr lvl="1"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   </a:t>
              </a:r>
              <a:r>
                <a:rPr lang="zh-CN" altLang="en-US" sz="2200" b="1">
                  <a:solidFill>
                    <a:srgbClr val="FF0000"/>
                  </a:solidFill>
                  <a:latin typeface="仿宋_GB2312" pitchFamily="1" charset="-122"/>
                  <a:ea typeface="仿宋_GB2312" pitchFamily="1" charset="-122"/>
                </a:rPr>
                <a:t>保护标志寄存器</a:t>
              </a:r>
              <a:r>
                <a:rPr lang="en-US" altLang="zh-CN" sz="2200" b="1">
                  <a:latin typeface="仿宋_GB2312" pitchFamily="1" charset="-122"/>
                  <a:ea typeface="仿宋_GB2312" pitchFamily="1" charset="-122"/>
                </a:rPr>
                <a:t>(FR)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和</a:t>
              </a:r>
              <a:r>
                <a:rPr lang="zh-CN" altLang="en-US" sz="2200" b="1">
                  <a:solidFill>
                    <a:srgbClr val="FF0000"/>
                  </a:solidFill>
                  <a:latin typeface="仿宋_GB2312" pitchFamily="1" charset="-122"/>
                  <a:ea typeface="仿宋_GB2312" pitchFamily="1" charset="-122"/>
                </a:rPr>
                <a:t>断点地址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（当前</a:t>
              </a:r>
              <a:r>
                <a:rPr lang="en-US" altLang="zh-CN" sz="2200" b="1">
                  <a:latin typeface="仿宋_GB2312" pitchFamily="1" charset="-122"/>
                  <a:ea typeface="仿宋_GB2312" pitchFamily="1" charset="-122"/>
                </a:rPr>
                <a:t>IP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和</a:t>
              </a:r>
              <a:r>
                <a:rPr lang="en-US" altLang="zh-CN" sz="2200" b="1">
                  <a:latin typeface="仿宋_GB2312" pitchFamily="1" charset="-122"/>
                  <a:ea typeface="仿宋_GB2312" pitchFamily="1" charset="-122"/>
                </a:rPr>
                <a:t>CS   </a:t>
              </a:r>
            </a:p>
            <a:p>
              <a:pPr lvl="1"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   值），即将它们</a:t>
              </a:r>
              <a:r>
                <a:rPr lang="en-US" altLang="zh-CN" sz="2200" b="1">
                  <a:latin typeface="仿宋_GB2312" pitchFamily="1" charset="-122"/>
                  <a:ea typeface="仿宋_GB2312" pitchFamily="1" charset="-122"/>
                </a:rPr>
                <a:t>PUSH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入</a:t>
              </a:r>
              <a:r>
                <a:rPr lang="zh-CN" altLang="en-US" sz="2200" b="1">
                  <a:solidFill>
                    <a:srgbClr val="0000CC"/>
                  </a:solidFill>
                  <a:latin typeface="仿宋_GB2312" pitchFamily="1" charset="-122"/>
                  <a:ea typeface="仿宋_GB2312" pitchFamily="1" charset="-122"/>
                </a:rPr>
                <a:t>堆栈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；</a:t>
              </a:r>
            </a:p>
            <a:p>
              <a:pPr lvl="1"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rgbClr val="2B166E"/>
                  </a:solidFill>
                  <a:latin typeface="仿宋_GB2312" pitchFamily="1" charset="-122"/>
                  <a:ea typeface="仿宋_GB2312" pitchFamily="1" charset="-122"/>
                </a:rPr>
                <a:t>③调用中断服务程序：</a:t>
              </a:r>
            </a:p>
            <a:p>
              <a:pPr lvl="1" eaLnBrk="1" hangingPunct="1">
                <a:spcBef>
                  <a:spcPct val="0"/>
                </a:spcBef>
                <a:spcAft>
                  <a:spcPct val="30000"/>
                </a:spcAft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   获得</a:t>
              </a:r>
              <a:r>
                <a:rPr lang="zh-CN" altLang="en-US" sz="2200" b="1">
                  <a:solidFill>
                    <a:srgbClr val="C00000"/>
                  </a:solidFill>
                  <a:latin typeface="仿宋_GB2312" pitchFamily="1" charset="-122"/>
                  <a:ea typeface="仿宋_GB2312" pitchFamily="1" charset="-122"/>
                </a:rPr>
                <a:t>中断程序入口地址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，进入</a:t>
              </a:r>
              <a:r>
                <a:rPr lang="zh-CN" altLang="en-US" sz="2200" b="1">
                  <a:solidFill>
                    <a:srgbClr val="0000CC"/>
                  </a:solidFill>
                  <a:latin typeface="仿宋_GB2312" pitchFamily="1" charset="-122"/>
                  <a:ea typeface="仿宋_GB2312" pitchFamily="1" charset="-122"/>
                </a:rPr>
                <a:t>中断服务程序</a:t>
              </a:r>
              <a:r>
                <a:rPr lang="zh-CN" altLang="en-US" sz="2200" b="1">
                  <a:latin typeface="仿宋_GB2312" pitchFamily="1" charset="-122"/>
                  <a:ea typeface="仿宋_GB2312" pitchFamily="1" charset="-122"/>
                </a:rPr>
                <a:t>。</a:t>
              </a:r>
            </a:p>
          </p:txBody>
        </p:sp>
        <p:sp>
          <p:nvSpPr>
            <p:cNvPr id="17416" name="圆角矩形 15364">
              <a:extLst>
                <a:ext uri="{FF2B5EF4-FFF2-40B4-BE49-F238E27FC236}">
                  <a16:creationId xmlns:a16="http://schemas.microsoft.com/office/drawing/2014/main" id="{78E72B0C-FF4A-4CC8-B637-E3A6D1FEB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5941" y="2745138"/>
              <a:ext cx="6705518" cy="3544887"/>
            </a:xfrm>
            <a:prstGeom prst="roundRect">
              <a:avLst>
                <a:gd name="adj" fmla="val 4690"/>
              </a:avLst>
            </a:prstGeom>
            <a:noFill/>
            <a:ln w="57150">
              <a:solidFill>
                <a:schemeClr val="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" name="圆角矩形 15366">
              <a:extLst>
                <a:ext uri="{FF2B5EF4-FFF2-40B4-BE49-F238E27FC236}">
                  <a16:creationId xmlns:a16="http://schemas.microsoft.com/office/drawing/2014/main" id="{6986457A-5000-4C03-BB02-924235F49E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0824" y="2508900"/>
              <a:ext cx="2819400" cy="38414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3B00"/>
                </a:gs>
                <a:gs pos="50000">
                  <a:schemeClr val="hlink"/>
                </a:gs>
                <a:gs pos="100000">
                  <a:srgbClr val="003B0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17418" name="八边形 15367">
              <a:extLst>
                <a:ext uri="{FF2B5EF4-FFF2-40B4-BE49-F238E27FC236}">
                  <a16:creationId xmlns:a16="http://schemas.microsoft.com/office/drawing/2014/main" id="{277047B4-38C8-4291-9972-65323A4BFA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6180" y="2564521"/>
              <a:ext cx="74613" cy="279548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19" name="文本框 15368">
              <a:extLst>
                <a:ext uri="{FF2B5EF4-FFF2-40B4-BE49-F238E27FC236}">
                  <a16:creationId xmlns:a16="http://schemas.microsoft.com/office/drawing/2014/main" id="{BEBE0DEB-4C3D-4823-ACAC-4771ED5F30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56693" y="2462867"/>
              <a:ext cx="2047875" cy="3666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18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CPU</a:t>
              </a:r>
              <a:r>
                <a:rPr lang="zh-CN" altLang="en-US" sz="18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响应中断过程</a:t>
              </a:r>
            </a:p>
          </p:txBody>
        </p:sp>
        <p:sp>
          <p:nvSpPr>
            <p:cNvPr id="17420" name="八边形 15369">
              <a:extLst>
                <a:ext uri="{FF2B5EF4-FFF2-40B4-BE49-F238E27FC236}">
                  <a16:creationId xmlns:a16="http://schemas.microsoft.com/office/drawing/2014/main" id="{A7853F1B-1C63-48F8-9DC2-0154E3398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1268" y="2546368"/>
              <a:ext cx="74613" cy="279548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7411" name="日期占位符 1">
            <a:extLst>
              <a:ext uri="{FF2B5EF4-FFF2-40B4-BE49-F238E27FC236}">
                <a16:creationId xmlns:a16="http://schemas.microsoft.com/office/drawing/2014/main" id="{EF389639-86EE-43D9-82B7-47F31CF147B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2A724348-DAB0-4CB3-A4C3-82D9208733B5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7412" name="页脚占位符 2">
            <a:extLst>
              <a:ext uri="{FF2B5EF4-FFF2-40B4-BE49-F238E27FC236}">
                <a16:creationId xmlns:a16="http://schemas.microsoft.com/office/drawing/2014/main" id="{146571E4-0D64-4EC5-A0D1-050C06B81A4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17413" name="标题 15361">
            <a:extLst>
              <a:ext uri="{FF2B5EF4-FFF2-40B4-BE49-F238E27FC236}">
                <a16:creationId xmlns:a16="http://schemas.microsoft.com/office/drawing/2014/main" id="{ADA3EB64-2C93-4073-A455-184B499761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17414" name="文本占位符 15362">
            <a:extLst>
              <a:ext uri="{FF2B5EF4-FFF2-40B4-BE49-F238E27FC236}">
                <a16:creationId xmlns:a16="http://schemas.microsoft.com/office/drawing/2014/main" id="{65E42BAC-77C6-4375-88D7-8CDFE80255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95400" y="1323975"/>
            <a:ext cx="7696200" cy="1190625"/>
          </a:xfrm>
        </p:spPr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四、中断过程之(三) ：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中断响应过程（续）</a:t>
            </a:r>
          </a:p>
          <a:p>
            <a:pPr lvl="1" eaLnBrk="1" hangingPunct="1">
              <a:spcBef>
                <a:spcPct val="70000"/>
              </a:spcBef>
            </a:pP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（2）CPU响应中断过程将</a:t>
            </a:r>
            <a:r>
              <a:rPr lang="zh-CN" altLang="en-US" b="1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自动完成</a:t>
            </a: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三项任务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日期占位符 1">
            <a:extLst>
              <a:ext uri="{FF2B5EF4-FFF2-40B4-BE49-F238E27FC236}">
                <a16:creationId xmlns:a16="http://schemas.microsoft.com/office/drawing/2014/main" id="{BF6B7941-BB19-4364-964E-17EB36F7B3B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F41736BD-E3AC-4E3C-94AE-1428A021FCA5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8435" name="页脚占位符 2">
            <a:extLst>
              <a:ext uri="{FF2B5EF4-FFF2-40B4-BE49-F238E27FC236}">
                <a16:creationId xmlns:a16="http://schemas.microsoft.com/office/drawing/2014/main" id="{C558F07A-8A58-45D8-82E4-A3A0C09A1F4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15000" y="6486525"/>
            <a:ext cx="3124200" cy="3095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华中科技大学人工智能与自动化学院</a:t>
            </a:r>
          </a:p>
        </p:txBody>
      </p:sp>
      <p:sp>
        <p:nvSpPr>
          <p:cNvPr id="18436" name="标题 16385">
            <a:extLst>
              <a:ext uri="{FF2B5EF4-FFF2-40B4-BE49-F238E27FC236}">
                <a16:creationId xmlns:a16="http://schemas.microsoft.com/office/drawing/2014/main" id="{63B7D2E9-62A7-4E06-86DE-49982F097F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18437" name="文本占位符 16386">
            <a:extLst>
              <a:ext uri="{FF2B5EF4-FFF2-40B4-BE49-F238E27FC236}">
                <a16:creationId xmlns:a16="http://schemas.microsoft.com/office/drawing/2014/main" id="{91FD4475-6018-45A2-AD28-18AF0D559BE1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1323975"/>
            <a:ext cx="7239000" cy="5000625"/>
          </a:xfrm>
        </p:spPr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四、中断过程之(三) ：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中断响应过程（续）</a:t>
            </a:r>
          </a:p>
          <a:p>
            <a:pPr lvl="1" eaLnBrk="1" hangingPunct="1">
              <a:spcBef>
                <a:spcPct val="70000"/>
              </a:spcBef>
            </a:pP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（3）CPU响应可屏蔽中断时序</a:t>
            </a:r>
            <a:endParaRPr lang="en-US" altLang="zh-CN" b="1">
              <a:latin typeface="仿宋_GB2312" pitchFamily="1" charset="-122"/>
              <a:ea typeface="仿宋_GB2312" pitchFamily="1" charset="-122"/>
            </a:endParaRPr>
          </a:p>
          <a:p>
            <a:pPr lvl="1" eaLnBrk="1" hangingPunct="1">
              <a:spcBef>
                <a:spcPct val="70000"/>
              </a:spcBef>
            </a:pPr>
            <a:r>
              <a:rPr lang="en-US" altLang="zh-CN" b="1">
                <a:latin typeface="仿宋_GB2312" pitchFamily="1" charset="-122"/>
                <a:ea typeface="仿宋_GB2312" pitchFamily="1" charset="-122"/>
              </a:rPr>
              <a:t>         </a:t>
            </a:r>
            <a:r>
              <a:rPr lang="en-US" altLang="zh-CN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INTA</a:t>
            </a:r>
            <a:r>
              <a:rPr lang="zh-CN" altLang="en-US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负脉冲×</a:t>
            </a:r>
            <a:r>
              <a:rPr lang="en-US" altLang="zh-CN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2</a:t>
            </a:r>
            <a:endParaRPr lang="zh-CN" altLang="en-US" b="1">
              <a:solidFill>
                <a:srgbClr val="FF0000"/>
              </a:solidFill>
              <a:latin typeface="仿宋_GB2312" pitchFamily="1" charset="-122"/>
              <a:ea typeface="仿宋_GB2312" pitchFamily="1" charset="-122"/>
            </a:endParaRPr>
          </a:p>
        </p:txBody>
      </p:sp>
      <p:sp>
        <p:nvSpPr>
          <p:cNvPr id="18438" name="圆角矩形 16387">
            <a:extLst>
              <a:ext uri="{FF2B5EF4-FFF2-40B4-BE49-F238E27FC236}">
                <a16:creationId xmlns:a16="http://schemas.microsoft.com/office/drawing/2014/main" id="{87E5D9BA-3447-451C-81A6-85BB0A257F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2550" y="3008313"/>
            <a:ext cx="7124700" cy="3429000"/>
          </a:xfrm>
          <a:prstGeom prst="roundRect">
            <a:avLst>
              <a:gd name="adj" fmla="val 4690"/>
            </a:avLst>
          </a:prstGeom>
          <a:noFill/>
          <a:ln w="57150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aphicFrame>
        <p:nvGraphicFramePr>
          <p:cNvPr id="18439" name="内容占位符 16388">
            <a:extLst>
              <a:ext uri="{FF2B5EF4-FFF2-40B4-BE49-F238E27FC236}">
                <a16:creationId xmlns:a16="http://schemas.microsoft.com/office/drawing/2014/main" id="{C8E36C30-78C8-4C99-A96C-9510EEC6FC13}"/>
              </a:ext>
            </a:extLst>
          </p:cNvPr>
          <p:cNvGraphicFramePr>
            <a:graphicFrameLocks noGrp="1" noChangeAspect="1"/>
          </p:cNvGraphicFramePr>
          <p:nvPr>
            <p:ph sz="half" idx="2"/>
          </p:nvPr>
        </p:nvGraphicFramePr>
        <p:xfrm>
          <a:off x="1333500" y="3094038"/>
          <a:ext cx="7010400" cy="334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1" r:id="rId3" imgW="6478200" imgH="3089520" progId="Visio.Drawing.11">
                  <p:embed/>
                </p:oleObj>
              </mc:Choice>
              <mc:Fallback>
                <p:oleObj r:id="rId3" imgW="6478200" imgH="3089520" progId="Visio.Drawing.11">
                  <p:embed/>
                  <p:pic>
                    <p:nvPicPr>
                      <p:cNvPr id="0" name="内容占位符 16388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3500" y="3094038"/>
                        <a:ext cx="7010400" cy="3343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8F3C8A1F-4011-4ED0-BE51-9932606FDB6C}"/>
              </a:ext>
            </a:extLst>
          </p:cNvPr>
          <p:cNvCxnSpPr/>
          <p:nvPr/>
        </p:nvCxnSpPr>
        <p:spPr>
          <a:xfrm>
            <a:off x="3544888" y="2606675"/>
            <a:ext cx="5334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日期占位符 1">
            <a:extLst>
              <a:ext uri="{FF2B5EF4-FFF2-40B4-BE49-F238E27FC236}">
                <a16:creationId xmlns:a16="http://schemas.microsoft.com/office/drawing/2014/main" id="{FB38C952-8CAE-49C9-A52D-3939ADC3DD3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D229D181-758E-449E-9255-415B036EB1A4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9459" name="页脚占位符 2">
            <a:extLst>
              <a:ext uri="{FF2B5EF4-FFF2-40B4-BE49-F238E27FC236}">
                <a16:creationId xmlns:a16="http://schemas.microsoft.com/office/drawing/2014/main" id="{86CC8FE0-D8AF-4F0E-B1A9-38F0E05FB9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78A0395-CF11-4F59-8A04-91FC8C983133}"/>
              </a:ext>
            </a:extLst>
          </p:cNvPr>
          <p:cNvGrpSpPr>
            <a:grpSpLocks/>
          </p:cNvGrpSpPr>
          <p:nvPr/>
        </p:nvGrpSpPr>
        <p:grpSpPr bwMode="auto">
          <a:xfrm>
            <a:off x="2028825" y="2408238"/>
            <a:ext cx="6629400" cy="3481387"/>
            <a:chOff x="2049775" y="2441178"/>
            <a:chExt cx="6629400" cy="3481228"/>
          </a:xfrm>
        </p:grpSpPr>
        <p:grpSp>
          <p:nvGrpSpPr>
            <p:cNvPr id="19501" name="组合 8">
              <a:extLst>
                <a:ext uri="{FF2B5EF4-FFF2-40B4-BE49-F238E27FC236}">
                  <a16:creationId xmlns:a16="http://schemas.microsoft.com/office/drawing/2014/main" id="{8CEB8AA4-36F3-4D34-BD5F-75A56A90E70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49775" y="2653743"/>
              <a:ext cx="6629400" cy="3268663"/>
              <a:chOff x="2049775" y="2653743"/>
              <a:chExt cx="6629400" cy="3268663"/>
            </a:xfrm>
          </p:grpSpPr>
          <p:sp>
            <p:nvSpPr>
              <p:cNvPr id="19507" name="圆角矩形 17410">
                <a:extLst>
                  <a:ext uri="{FF2B5EF4-FFF2-40B4-BE49-F238E27FC236}">
                    <a16:creationId xmlns:a16="http://schemas.microsoft.com/office/drawing/2014/main" id="{AD1E497A-4B72-4CA6-B1FE-DB100E5AE9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49775" y="2653743"/>
                <a:ext cx="6629400" cy="3268663"/>
              </a:xfrm>
              <a:prstGeom prst="roundRect">
                <a:avLst>
                  <a:gd name="adj" fmla="val 4690"/>
                </a:avLst>
              </a:prstGeom>
              <a:solidFill>
                <a:schemeClr val="bg1"/>
              </a:solidFill>
              <a:ln w="57150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" name="矩形 17411">
                <a:extLst>
                  <a:ext uri="{FF2B5EF4-FFF2-40B4-BE49-F238E27FC236}">
                    <a16:creationId xmlns:a16="http://schemas.microsoft.com/office/drawing/2014/main" id="{1790D6A7-6513-4054-AA59-B994C8ADBF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8988" y="2782474"/>
                <a:ext cx="6423025" cy="304627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lvl="1" eaLnBrk="1" hangingPunct="1">
                  <a:lnSpc>
                    <a:spcPct val="80000"/>
                  </a:lnSpc>
                  <a:buFont typeface="Arial" panose="020B0604020202020204" pitchFamily="34" charset="0"/>
                  <a:buNone/>
                  <a:defRPr/>
                </a:pPr>
                <a:endParaRPr lang="en-US" altLang="zh-CN" sz="2000" b="1" dirty="0">
                  <a:ea typeface="宋体" panose="02010600030101010101" pitchFamily="2" charset="-122"/>
                </a:endParaRPr>
              </a:p>
              <a:p>
                <a:pPr marL="0" lvl="1" eaLnBrk="1" hangingPunct="1">
                  <a:buFont typeface="Arial" panose="020B0604020202020204" pitchFamily="34" charset="0"/>
                  <a:buNone/>
                  <a:defRPr/>
                </a:pPr>
                <a:r>
                  <a:rPr lang="zh-CN" altLang="en-US" sz="2200" b="1" dirty="0">
                    <a:solidFill>
                      <a:srgbClr val="2B166E"/>
                    </a:solidFill>
                    <a:latin typeface="仿宋_GB2312" pitchFamily="1" charset="-122"/>
                    <a:ea typeface="仿宋_GB2312" pitchFamily="1" charset="-122"/>
                  </a:rPr>
                  <a:t>保护现场</a:t>
                </a:r>
                <a:r>
                  <a:rPr lang="en-US" altLang="zh-CN" sz="2200" b="1" dirty="0">
                    <a:ea typeface="仿宋_GB2312" pitchFamily="1" charset="-122"/>
                  </a:rPr>
                  <a:t>——</a:t>
                </a:r>
                <a:r>
                  <a:rPr lang="zh-CN" altLang="en-US" sz="2200" b="1" dirty="0">
                    <a:latin typeface="仿宋_GB2312" pitchFamily="1" charset="-122"/>
                    <a:ea typeface="仿宋_GB2312" pitchFamily="1" charset="-122"/>
                  </a:rPr>
                  <a:t>中断程序中要用到一些寄存器，若不保护这些寄存器在中断前的内容，中断服务程序会将其修改。这样，返回主程序后，主程序将不能正确执行。</a:t>
                </a:r>
                <a:r>
                  <a:rPr lang="zh-CN" altLang="en-US" sz="2200" b="1" dirty="0">
                    <a:solidFill>
                      <a:srgbClr val="4863D8"/>
                    </a:solidFill>
                    <a:latin typeface="仿宋_GB2312" pitchFamily="1" charset="-122"/>
                    <a:ea typeface="仿宋_GB2312" pitchFamily="1" charset="-122"/>
                  </a:rPr>
                  <a:t>在中断服务程序中保护这些寄存器的工作称为</a:t>
                </a:r>
                <a:r>
                  <a:rPr lang="zh-CN" altLang="en-US" sz="2200" b="1" dirty="0">
                    <a:solidFill>
                      <a:srgbClr val="4863D8"/>
                    </a:solidFill>
                    <a:ea typeface="仿宋_GB2312" pitchFamily="1" charset="-122"/>
                  </a:rPr>
                  <a:t>“</a:t>
                </a:r>
                <a:r>
                  <a:rPr lang="zh-CN" altLang="en-US" sz="2200" b="1" dirty="0">
                    <a:solidFill>
                      <a:srgbClr val="4863D8"/>
                    </a:solidFill>
                    <a:latin typeface="仿宋_GB2312" pitchFamily="1" charset="-122"/>
                    <a:ea typeface="仿宋_GB2312" pitchFamily="1" charset="-122"/>
                  </a:rPr>
                  <a:t>保护现场</a:t>
                </a:r>
                <a:r>
                  <a:rPr lang="zh-CN" altLang="en-US" sz="2200" b="1" dirty="0">
                    <a:solidFill>
                      <a:srgbClr val="4863D8"/>
                    </a:solidFill>
                    <a:ea typeface="仿宋_GB2312" pitchFamily="1" charset="-122"/>
                  </a:rPr>
                  <a:t>”</a:t>
                </a:r>
                <a:r>
                  <a:rPr lang="zh-CN" altLang="en-US" sz="2200" b="1" dirty="0">
                    <a:latin typeface="仿宋_GB2312" pitchFamily="1" charset="-122"/>
                    <a:ea typeface="仿宋_GB2312" pitchFamily="1" charset="-122"/>
                  </a:rPr>
                  <a:t>。实际上就是用</a:t>
                </a:r>
                <a:r>
                  <a:rPr lang="en-US" altLang="zh-CN" sz="2200" b="1" dirty="0">
                    <a:latin typeface="仿宋_GB2312" pitchFamily="1" charset="-122"/>
                    <a:ea typeface="仿宋_GB2312" pitchFamily="1" charset="-122"/>
                  </a:rPr>
                  <a:t>PUSH</a:t>
                </a:r>
                <a:r>
                  <a:rPr lang="zh-CN" altLang="en-US" sz="2200" b="1" dirty="0">
                    <a:latin typeface="仿宋_GB2312" pitchFamily="1" charset="-122"/>
                    <a:ea typeface="仿宋_GB2312" pitchFamily="1" charset="-122"/>
                  </a:rPr>
                  <a:t>指令将有关寄存器的内容推入堆栈。</a:t>
                </a:r>
              </a:p>
              <a:p>
                <a:pPr marL="0" lvl="1" eaLnBrk="1" hangingPunct="1">
                  <a:buFont typeface="Arial" panose="020B0604020202020204" pitchFamily="34" charset="0"/>
                  <a:buNone/>
                  <a:defRPr/>
                </a:pPr>
                <a:r>
                  <a:rPr lang="zh-CN" altLang="en-US" sz="2200" b="1" dirty="0">
                    <a:latin typeface="仿宋_GB2312" pitchFamily="1" charset="-122"/>
                    <a:ea typeface="仿宋_GB2312" pitchFamily="1" charset="-122"/>
                  </a:rPr>
                  <a:t>   ★执行完保护现场后要开中断，允许</a:t>
                </a:r>
                <a:r>
                  <a:rPr lang="en-US" altLang="zh-CN" sz="2200" b="1" dirty="0">
                    <a:latin typeface="仿宋_GB2312" pitchFamily="1" charset="-122"/>
                    <a:ea typeface="仿宋_GB2312" pitchFamily="1" charset="-122"/>
                  </a:rPr>
                  <a:t>CPU</a:t>
                </a:r>
                <a:r>
                  <a:rPr lang="zh-CN" altLang="en-US" sz="2200" b="1" dirty="0">
                    <a:latin typeface="仿宋_GB2312" pitchFamily="1" charset="-122"/>
                    <a:ea typeface="仿宋_GB2312" pitchFamily="1" charset="-122"/>
                  </a:rPr>
                  <a:t>响应更高级中断请求。</a:t>
                </a:r>
              </a:p>
            </p:txBody>
          </p:sp>
        </p:grpSp>
        <p:grpSp>
          <p:nvGrpSpPr>
            <p:cNvPr id="19502" name="组合 17412">
              <a:extLst>
                <a:ext uri="{FF2B5EF4-FFF2-40B4-BE49-F238E27FC236}">
                  <a16:creationId xmlns:a16="http://schemas.microsoft.com/office/drawing/2014/main" id="{BE9D47A7-C6B7-4CF9-9A90-6518AE9BDC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62340" y="2441178"/>
              <a:ext cx="3657600" cy="352425"/>
              <a:chOff x="0" y="0"/>
              <a:chExt cx="2304" cy="222"/>
            </a:xfrm>
          </p:grpSpPr>
          <p:sp>
            <p:nvSpPr>
              <p:cNvPr id="3" name="圆角矩形 17413">
                <a:extLst>
                  <a:ext uri="{FF2B5EF4-FFF2-40B4-BE49-F238E27FC236}">
                    <a16:creationId xmlns:a16="http://schemas.microsoft.com/office/drawing/2014/main" id="{DBDD4145-ABDF-4537-AFCA-48638A2BB4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0"/>
                <a:ext cx="2304" cy="21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3B00"/>
                  </a:gs>
                  <a:gs pos="50000">
                    <a:schemeClr val="hlink"/>
                  </a:gs>
                  <a:gs pos="100000">
                    <a:srgbClr val="003B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ea typeface="宋体" panose="02010600030101010101" pitchFamily="2" charset="-122"/>
                </a:endParaRPr>
              </a:p>
            </p:txBody>
          </p:sp>
          <p:sp>
            <p:nvSpPr>
              <p:cNvPr id="19504" name="八边形 17414">
                <a:extLst>
                  <a:ext uri="{FF2B5EF4-FFF2-40B4-BE49-F238E27FC236}">
                    <a16:creationId xmlns:a16="http://schemas.microsoft.com/office/drawing/2014/main" id="{285772F9-77DA-49E7-B49A-A939DC8E2F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2112" y="41"/>
                <a:ext cx="47" cy="136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9505" name="文本框 17415">
                <a:extLst>
                  <a:ext uri="{FF2B5EF4-FFF2-40B4-BE49-F238E27FC236}">
                    <a16:creationId xmlns:a16="http://schemas.microsoft.com/office/drawing/2014/main" id="{602BAA12-440A-4D13-BF30-8000E78BF41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" y="0"/>
                <a:ext cx="1090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16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第</a:t>
                </a:r>
                <a:r>
                  <a:rPr lang="en-US" altLang="zh-CN" sz="16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1</a:t>
                </a:r>
                <a:r>
                  <a:rPr lang="zh-CN" altLang="en-US" sz="16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步：保护现场</a:t>
                </a:r>
              </a:p>
            </p:txBody>
          </p:sp>
          <p:sp>
            <p:nvSpPr>
              <p:cNvPr id="19506" name="八边形 17416">
                <a:extLst>
                  <a:ext uri="{FF2B5EF4-FFF2-40B4-BE49-F238E27FC236}">
                    <a16:creationId xmlns:a16="http://schemas.microsoft.com/office/drawing/2014/main" id="{F42388E1-0202-4380-AC1A-9EE5B4AF96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144" y="38"/>
                <a:ext cx="47" cy="146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2FC9AED-0856-4758-BE4B-B3281901EB35}"/>
              </a:ext>
            </a:extLst>
          </p:cNvPr>
          <p:cNvGrpSpPr>
            <a:grpSpLocks/>
          </p:cNvGrpSpPr>
          <p:nvPr/>
        </p:nvGrpSpPr>
        <p:grpSpPr bwMode="auto">
          <a:xfrm>
            <a:off x="2154238" y="2798763"/>
            <a:ext cx="6629400" cy="3262312"/>
            <a:chOff x="2126617" y="2801939"/>
            <a:chExt cx="6629400" cy="3261682"/>
          </a:xfrm>
        </p:grpSpPr>
        <p:sp>
          <p:nvSpPr>
            <p:cNvPr id="19498" name="圆角矩形 17418">
              <a:extLst>
                <a:ext uri="{FF2B5EF4-FFF2-40B4-BE49-F238E27FC236}">
                  <a16:creationId xmlns:a16="http://schemas.microsoft.com/office/drawing/2014/main" id="{00C02BDC-B159-44D3-8B9A-88B4BB173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6617" y="2954339"/>
              <a:ext cx="6629400" cy="3109282"/>
            </a:xfrm>
            <a:prstGeom prst="roundRect">
              <a:avLst>
                <a:gd name="adj" fmla="val 4690"/>
              </a:avLst>
            </a:prstGeom>
            <a:solidFill>
              <a:schemeClr val="bg1"/>
            </a:solidFill>
            <a:ln w="57150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9499" name="矩形 17419">
              <a:extLst>
                <a:ext uri="{FF2B5EF4-FFF2-40B4-BE49-F238E27FC236}">
                  <a16:creationId xmlns:a16="http://schemas.microsoft.com/office/drawing/2014/main" id="{586AFFAE-ADD5-425C-BB9C-E561E73F1C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2817" y="3067051"/>
              <a:ext cx="6400800" cy="13414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eaLnBrk="1" hangingPunct="1">
                <a:lnSpc>
                  <a:spcPct val="8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en-US" altLang="zh-CN" sz="2000" b="1">
                <a:ea typeface="宋体" panose="02010600030101010101" pitchFamily="2" charset="-122"/>
              </a:endParaRPr>
            </a:p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完成中断任务</a:t>
              </a:r>
              <a:r>
                <a:rPr lang="en-US" altLang="zh-CN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——</a:t>
              </a: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执行具体的中断任务。比如将</a:t>
              </a:r>
              <a:r>
                <a:rPr lang="en-US" altLang="zh-CN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A/D</a:t>
              </a: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转换器的值读入存储器中，或者将键盘的键值读入并处理。</a:t>
              </a:r>
            </a:p>
          </p:txBody>
        </p:sp>
        <p:sp>
          <p:nvSpPr>
            <p:cNvPr id="4" name="圆角矩形 17420">
              <a:extLst>
                <a:ext uri="{FF2B5EF4-FFF2-40B4-BE49-F238E27FC236}">
                  <a16:creationId xmlns:a16="http://schemas.microsoft.com/office/drawing/2014/main" id="{FE071122-17FD-4169-8B24-E41A83B4A8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4417" y="2801939"/>
              <a:ext cx="3657600" cy="3364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3B00"/>
                </a:gs>
                <a:gs pos="50000">
                  <a:schemeClr val="hlink"/>
                </a:gs>
                <a:gs pos="100000">
                  <a:srgbClr val="003B0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</p:grpSp>
      <p:sp>
        <p:nvSpPr>
          <p:cNvPr id="19462" name="八边形 17421">
            <a:extLst>
              <a:ext uri="{FF2B5EF4-FFF2-40B4-BE49-F238E27FC236}">
                <a16:creationId xmlns:a16="http://schemas.microsoft.com/office/drawing/2014/main" id="{FF1F24EC-4B04-4A92-863B-B8912CF0E57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927850" y="2851150"/>
            <a:ext cx="74613" cy="215900"/>
          </a:xfrm>
          <a:prstGeom prst="octagon">
            <a:avLst>
              <a:gd name="adj" fmla="val 2928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9463" name="文本框 17422">
            <a:extLst>
              <a:ext uri="{FF2B5EF4-FFF2-40B4-BE49-F238E27FC236}">
                <a16:creationId xmlns:a16="http://schemas.microsoft.com/office/drawing/2014/main" id="{8E2A641C-18B5-4B82-A48E-8F71DF0160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9613" y="2786063"/>
            <a:ext cx="17303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第</a:t>
            </a:r>
            <a:r>
              <a:rPr lang="en-US" altLang="zh-CN" sz="16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2</a:t>
            </a:r>
            <a:r>
              <a: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步：中断任务</a:t>
            </a:r>
          </a:p>
        </p:txBody>
      </p:sp>
      <p:sp>
        <p:nvSpPr>
          <p:cNvPr id="19464" name="八边形 17423">
            <a:extLst>
              <a:ext uri="{FF2B5EF4-FFF2-40B4-BE49-F238E27FC236}">
                <a16:creationId xmlns:a16="http://schemas.microsoft.com/office/drawing/2014/main" id="{297E6CCE-6904-453F-AD68-B06020E4928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803650" y="2846388"/>
            <a:ext cx="74613" cy="231775"/>
          </a:xfrm>
          <a:prstGeom prst="octagon">
            <a:avLst>
              <a:gd name="adj" fmla="val 2928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9465" name="标题 17424">
            <a:extLst>
              <a:ext uri="{FF2B5EF4-FFF2-40B4-BE49-F238E27FC236}">
                <a16:creationId xmlns:a16="http://schemas.microsoft.com/office/drawing/2014/main" id="{ED52770D-D423-4406-BF64-B75DC873B8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19466" name="文本占位符 17425">
            <a:extLst>
              <a:ext uri="{FF2B5EF4-FFF2-40B4-BE49-F238E27FC236}">
                <a16:creationId xmlns:a16="http://schemas.microsoft.com/office/drawing/2014/main" id="{633761EF-23D6-431B-9ED8-C4EA65D1A23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95400" y="1323975"/>
            <a:ext cx="7696200" cy="1190625"/>
          </a:xfrm>
        </p:spPr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四、中断过程之(四)：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中断处理过程</a:t>
            </a:r>
          </a:p>
          <a:p>
            <a:pPr lvl="1" eaLnBrk="1" hangingPunct="1">
              <a:spcBef>
                <a:spcPct val="70000"/>
              </a:spcBef>
            </a:pP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中断处理过程即中断服务程序的工作过程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4C0C064D-2538-4719-A33E-C64AF74F4ADB}"/>
              </a:ext>
            </a:extLst>
          </p:cNvPr>
          <p:cNvGrpSpPr>
            <a:grpSpLocks/>
          </p:cNvGrpSpPr>
          <p:nvPr/>
        </p:nvGrpSpPr>
        <p:grpSpPr bwMode="auto">
          <a:xfrm>
            <a:off x="2290763" y="3184525"/>
            <a:ext cx="6746875" cy="2990850"/>
            <a:chOff x="2209800" y="3171826"/>
            <a:chExt cx="6745603" cy="2991477"/>
          </a:xfrm>
        </p:grpSpPr>
        <p:sp>
          <p:nvSpPr>
            <p:cNvPr id="19491" name="圆角矩形 17427">
              <a:extLst>
                <a:ext uri="{FF2B5EF4-FFF2-40B4-BE49-F238E27FC236}">
                  <a16:creationId xmlns:a16="http://schemas.microsoft.com/office/drawing/2014/main" id="{19EBCE58-249A-43B5-B86C-6ADCABABE3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9800" y="3309620"/>
              <a:ext cx="6745603" cy="2853683"/>
            </a:xfrm>
            <a:prstGeom prst="roundRect">
              <a:avLst>
                <a:gd name="adj" fmla="val 4690"/>
              </a:avLst>
            </a:prstGeom>
            <a:solidFill>
              <a:schemeClr val="bg1"/>
            </a:solidFill>
            <a:ln w="57150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9492" name="矩形 17428">
              <a:extLst>
                <a:ext uri="{FF2B5EF4-FFF2-40B4-BE49-F238E27FC236}">
                  <a16:creationId xmlns:a16="http://schemas.microsoft.com/office/drawing/2014/main" id="{44108FA7-F94F-473B-842F-940F2EFBB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26973" y="3586114"/>
              <a:ext cx="6400800" cy="20113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eaLnBrk="1" hangingPunct="1">
                <a:lnSpc>
                  <a:spcPct val="8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en-US" altLang="zh-CN" sz="2000" b="1">
                <a:ea typeface="宋体" panose="02010600030101010101" pitchFamily="2" charset="-122"/>
              </a:endParaRPr>
            </a:p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rgbClr val="2B166E"/>
                  </a:solidFill>
                  <a:latin typeface="仿宋_GB2312" pitchFamily="1" charset="-122"/>
                  <a:ea typeface="仿宋_GB2312" pitchFamily="1" charset="-122"/>
                </a:rPr>
                <a:t>恢复现场</a:t>
              </a:r>
              <a:r>
                <a:rPr lang="en-US" altLang="zh-CN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——</a:t>
              </a: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将主程序断点的状态恢复。在中断返回前必须用</a:t>
              </a:r>
              <a:r>
                <a:rPr lang="en-US" altLang="zh-CN" sz="2200" b="1">
                  <a:solidFill>
                    <a:srgbClr val="0000CC"/>
                  </a:solidFill>
                  <a:latin typeface="仿宋_GB2312" pitchFamily="1" charset="-122"/>
                  <a:ea typeface="仿宋_GB2312" pitchFamily="1" charset="-122"/>
                </a:rPr>
                <a:t>POP</a:t>
              </a:r>
              <a:r>
                <a:rPr lang="zh-CN" altLang="en-US" sz="2200" b="1">
                  <a:solidFill>
                    <a:srgbClr val="0000CC"/>
                  </a:solidFill>
                  <a:latin typeface="仿宋_GB2312" pitchFamily="1" charset="-122"/>
                  <a:ea typeface="仿宋_GB2312" pitchFamily="1" charset="-122"/>
                </a:rPr>
                <a:t>指令</a:t>
              </a: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将保存在堆栈中的各寄存器的值恢复到原来的位置</a:t>
              </a:r>
            </a:p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  ★为了保证恢复现场过程不被高级中断所中断，在恢复现场前要关中断，恢复现场完成后要开中断</a:t>
              </a:r>
            </a:p>
          </p:txBody>
        </p:sp>
        <p:grpSp>
          <p:nvGrpSpPr>
            <p:cNvPr id="19493" name="组合 17">
              <a:extLst>
                <a:ext uri="{FF2B5EF4-FFF2-40B4-BE49-F238E27FC236}">
                  <a16:creationId xmlns:a16="http://schemas.microsoft.com/office/drawing/2014/main" id="{AFFF794D-B913-4856-AD47-2F46077EAC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57600" y="3171826"/>
              <a:ext cx="3657600" cy="352425"/>
              <a:chOff x="3657600" y="3171826"/>
              <a:chExt cx="3657600" cy="352425"/>
            </a:xfrm>
          </p:grpSpPr>
          <p:sp>
            <p:nvSpPr>
              <p:cNvPr id="5" name="圆角矩形 17429">
                <a:extLst>
                  <a:ext uri="{FF2B5EF4-FFF2-40B4-BE49-F238E27FC236}">
                    <a16:creationId xmlns:a16="http://schemas.microsoft.com/office/drawing/2014/main" id="{CBEB9B24-4990-4570-8742-052EAF00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57327" y="3187704"/>
                <a:ext cx="3658497" cy="33662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3B00"/>
                  </a:gs>
                  <a:gs pos="50000">
                    <a:schemeClr val="hlink"/>
                  </a:gs>
                  <a:gs pos="100000">
                    <a:srgbClr val="003B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ea typeface="宋体" panose="02010600030101010101" pitchFamily="2" charset="-122"/>
                </a:endParaRPr>
              </a:p>
            </p:txBody>
          </p:sp>
          <p:sp>
            <p:nvSpPr>
              <p:cNvPr id="19495" name="八边形 17430">
                <a:extLst>
                  <a:ext uri="{FF2B5EF4-FFF2-40B4-BE49-F238E27FC236}">
                    <a16:creationId xmlns:a16="http://schemas.microsoft.com/office/drawing/2014/main" id="{346E41FE-B45E-4226-A748-71B6374D2D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7010400" y="3236913"/>
                <a:ext cx="74613" cy="215900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9496" name="文本框 17431">
                <a:extLst>
                  <a:ext uri="{FF2B5EF4-FFF2-40B4-BE49-F238E27FC236}">
                    <a16:creationId xmlns:a16="http://schemas.microsoft.com/office/drawing/2014/main" id="{CEEE6346-FD06-4FA5-944B-EB4941BA0A8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02163" y="3171826"/>
                <a:ext cx="1730375" cy="3365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16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第</a:t>
                </a:r>
                <a:r>
                  <a:rPr lang="en-US" altLang="zh-CN" sz="16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3</a:t>
                </a:r>
                <a:r>
                  <a:rPr lang="zh-CN" altLang="en-US" sz="16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步：恢复现场</a:t>
                </a:r>
              </a:p>
            </p:txBody>
          </p:sp>
          <p:sp>
            <p:nvSpPr>
              <p:cNvPr id="19497" name="八边形 17432">
                <a:extLst>
                  <a:ext uri="{FF2B5EF4-FFF2-40B4-BE49-F238E27FC236}">
                    <a16:creationId xmlns:a16="http://schemas.microsoft.com/office/drawing/2014/main" id="{9EE2D0EB-2977-4ED0-82DA-84A22CC780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3886200" y="3232151"/>
                <a:ext cx="74613" cy="231775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19468" name="八边形 17437">
            <a:extLst>
              <a:ext uri="{FF2B5EF4-FFF2-40B4-BE49-F238E27FC236}">
                <a16:creationId xmlns:a16="http://schemas.microsoft.com/office/drawing/2014/main" id="{712E57B5-1B60-4BF4-B828-832A1086C4F7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315200" y="3684588"/>
            <a:ext cx="74613" cy="215900"/>
          </a:xfrm>
          <a:prstGeom prst="octagon">
            <a:avLst>
              <a:gd name="adj" fmla="val 2928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9469" name="直接连接符 17440">
            <a:extLst>
              <a:ext uri="{FF2B5EF4-FFF2-40B4-BE49-F238E27FC236}">
                <a16:creationId xmlns:a16="http://schemas.microsoft.com/office/drawing/2014/main" id="{4DA29694-8968-4844-BC57-7E62EDA3D1B4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2286000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9470" name="组合 17441">
            <a:extLst>
              <a:ext uri="{FF2B5EF4-FFF2-40B4-BE49-F238E27FC236}">
                <a16:creationId xmlns:a16="http://schemas.microsoft.com/office/drawing/2014/main" id="{F8486642-D685-4200-ADBA-5537D0C01733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2546350"/>
            <a:ext cx="1447800" cy="2133600"/>
            <a:chOff x="0" y="0"/>
            <a:chExt cx="1915" cy="1173"/>
          </a:xfrm>
        </p:grpSpPr>
        <p:sp>
          <p:nvSpPr>
            <p:cNvPr id="19489" name="圆角矩形 17442">
              <a:extLst>
                <a:ext uri="{FF2B5EF4-FFF2-40B4-BE49-F238E27FC236}">
                  <a16:creationId xmlns:a16="http://schemas.microsoft.com/office/drawing/2014/main" id="{CC58811A-8B9A-4A57-A304-512694649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9490" name="圆角矩形 17443">
              <a:extLst>
                <a:ext uri="{FF2B5EF4-FFF2-40B4-BE49-F238E27FC236}">
                  <a16:creationId xmlns:a16="http://schemas.microsoft.com/office/drawing/2014/main" id="{390973A3-0A90-4316-B651-247D25DF5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9471" name="圆角矩形 17444">
            <a:extLst>
              <a:ext uri="{FF2B5EF4-FFF2-40B4-BE49-F238E27FC236}">
                <a16:creationId xmlns:a16="http://schemas.microsoft.com/office/drawing/2014/main" id="{8AC3C29A-BB87-4A58-835E-D7028B7CE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590800"/>
            <a:ext cx="14478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处理中断任务（中断服务程序）</a:t>
            </a:r>
          </a:p>
        </p:txBody>
      </p:sp>
      <p:sp>
        <p:nvSpPr>
          <p:cNvPr id="19472" name="矩形 17445">
            <a:extLst>
              <a:ext uri="{FF2B5EF4-FFF2-40B4-BE49-F238E27FC236}">
                <a16:creationId xmlns:a16="http://schemas.microsoft.com/office/drawing/2014/main" id="{932882D1-ADC9-4856-9B70-465A9B2D9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638" y="1905000"/>
            <a:ext cx="11049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中断处理</a:t>
            </a:r>
          </a:p>
        </p:txBody>
      </p:sp>
      <p:sp>
        <p:nvSpPr>
          <p:cNvPr id="19473" name="直接连接符 17446">
            <a:extLst>
              <a:ext uri="{FF2B5EF4-FFF2-40B4-BE49-F238E27FC236}">
                <a16:creationId xmlns:a16="http://schemas.microsoft.com/office/drawing/2014/main" id="{37A82BD7-ACA9-4F72-BE9E-19A815EE7588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2111375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74" name="圆角矩形 17447">
            <a:extLst>
              <a:ext uri="{FF2B5EF4-FFF2-40B4-BE49-F238E27FC236}">
                <a16:creationId xmlns:a16="http://schemas.microsoft.com/office/drawing/2014/main" id="{B91CBCDD-C8F2-4FEB-89D9-8075E8EF1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905000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19475" name="组合 17448">
            <a:extLst>
              <a:ext uri="{FF2B5EF4-FFF2-40B4-BE49-F238E27FC236}">
                <a16:creationId xmlns:a16="http://schemas.microsoft.com/office/drawing/2014/main" id="{7381FFC7-7B2D-4EA9-BD62-D14E7752653E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4800600"/>
            <a:ext cx="1447800" cy="1312863"/>
            <a:chOff x="0" y="0"/>
            <a:chExt cx="1915" cy="1173"/>
          </a:xfrm>
        </p:grpSpPr>
        <p:sp>
          <p:nvSpPr>
            <p:cNvPr id="19487" name="圆角矩形 17449">
              <a:extLst>
                <a:ext uri="{FF2B5EF4-FFF2-40B4-BE49-F238E27FC236}">
                  <a16:creationId xmlns:a16="http://schemas.microsoft.com/office/drawing/2014/main" id="{51BC3429-C9B5-4B2C-A8EE-CD1585BF5B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9488" name="圆角矩形 17450">
              <a:extLst>
                <a:ext uri="{FF2B5EF4-FFF2-40B4-BE49-F238E27FC236}">
                  <a16:creationId xmlns:a16="http://schemas.microsoft.com/office/drawing/2014/main" id="{F7366569-782C-4719-BA64-310B13925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9476" name="圆角矩形 17451">
            <a:extLst>
              <a:ext uri="{FF2B5EF4-FFF2-40B4-BE49-F238E27FC236}">
                <a16:creationId xmlns:a16="http://schemas.microsoft.com/office/drawing/2014/main" id="{46F6425E-BB80-41C1-9BFC-4A36106E0F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029200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把桃子搬回家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ADB049A-52A3-4557-B1C6-D5DB51F0E234}"/>
              </a:ext>
            </a:extLst>
          </p:cNvPr>
          <p:cNvGrpSpPr>
            <a:grpSpLocks/>
          </p:cNvGrpSpPr>
          <p:nvPr/>
        </p:nvGrpSpPr>
        <p:grpSpPr bwMode="auto">
          <a:xfrm>
            <a:off x="2439988" y="3567113"/>
            <a:ext cx="6629400" cy="2805112"/>
            <a:chOff x="2439658" y="3566851"/>
            <a:chExt cx="6629400" cy="2805064"/>
          </a:xfrm>
        </p:grpSpPr>
        <p:grpSp>
          <p:nvGrpSpPr>
            <p:cNvPr id="19478" name="组合 20">
              <a:extLst>
                <a:ext uri="{FF2B5EF4-FFF2-40B4-BE49-F238E27FC236}">
                  <a16:creationId xmlns:a16="http://schemas.microsoft.com/office/drawing/2014/main" id="{A804C8F7-CCA5-46A1-BC74-F5B520EB10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39658" y="3566851"/>
              <a:ext cx="6629400" cy="2805064"/>
              <a:chOff x="2182653" y="3603021"/>
              <a:chExt cx="6629400" cy="2665705"/>
            </a:xfrm>
          </p:grpSpPr>
          <p:grpSp>
            <p:nvGrpSpPr>
              <p:cNvPr id="19480" name="组合 16">
                <a:extLst>
                  <a:ext uri="{FF2B5EF4-FFF2-40B4-BE49-F238E27FC236}">
                    <a16:creationId xmlns:a16="http://schemas.microsoft.com/office/drawing/2014/main" id="{6C158691-706D-4D34-92F8-9D411A1876F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182653" y="3603021"/>
                <a:ext cx="6629400" cy="2665705"/>
                <a:chOff x="2514600" y="3619516"/>
                <a:chExt cx="6629400" cy="2665705"/>
              </a:xfrm>
            </p:grpSpPr>
            <p:grpSp>
              <p:nvGrpSpPr>
                <p:cNvPr id="19482" name="组合 15">
                  <a:extLst>
                    <a:ext uri="{FF2B5EF4-FFF2-40B4-BE49-F238E27FC236}">
                      <a16:creationId xmlns:a16="http://schemas.microsoft.com/office/drawing/2014/main" id="{B1A45F44-441C-408A-81B3-AD71CC8DC03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514600" y="3635391"/>
                  <a:ext cx="6629400" cy="2649830"/>
                  <a:chOff x="2514600" y="3635391"/>
                  <a:chExt cx="6629400" cy="2649830"/>
                </a:xfrm>
              </p:grpSpPr>
              <p:sp>
                <p:nvSpPr>
                  <p:cNvPr id="19484" name="圆角矩形 17434">
                    <a:extLst>
                      <a:ext uri="{FF2B5EF4-FFF2-40B4-BE49-F238E27FC236}">
                        <a16:creationId xmlns:a16="http://schemas.microsoft.com/office/drawing/2014/main" id="{DA8BF146-C928-4D49-AE52-77EA9364731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14600" y="3787790"/>
                    <a:ext cx="6629400" cy="2497431"/>
                  </a:xfrm>
                  <a:prstGeom prst="roundRect">
                    <a:avLst>
                      <a:gd name="adj" fmla="val 4690"/>
                    </a:avLst>
                  </a:prstGeom>
                  <a:solidFill>
                    <a:schemeClr val="bg1"/>
                  </a:solidFill>
                  <a:ln w="57150">
                    <a:solidFill>
                      <a:schemeClr val="hlink"/>
                    </a:solidFill>
                    <a:round/>
                    <a:headEnd/>
                    <a:tailEnd/>
                  </a:ln>
                </p:spPr>
                <p:txBody>
                  <a:bodyPr/>
                  <a:lstStyle>
                    <a:lvl1pPr>
                      <a:spcBef>
                        <a:spcPct val="20000"/>
                      </a:spcBef>
                      <a:buClr>
                        <a:schemeClr val="hlink"/>
                      </a:buClr>
                      <a:buFont typeface="Wingdings" panose="05000000000000000000" pitchFamily="2" charset="2"/>
                      <a:buChar char="v"/>
                      <a:defRPr sz="2800">
                        <a:solidFill>
                          <a:schemeClr val="tx2"/>
                        </a:solidFill>
                        <a:latin typeface="Verdana" panose="020B060403050404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1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tx1"/>
                      </a:buClr>
                      <a:buFont typeface="Wingdings" panose="05000000000000000000" pitchFamily="2" charset="2"/>
                      <a:buChar char="•"/>
                      <a:defRPr sz="2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Wingdings" panose="05000000000000000000" pitchFamily="2" charset="2"/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ClrTx/>
                      <a:buFont typeface="Arial" panose="020B0604020202020204" pitchFamily="34" charset="0"/>
                      <a:buNone/>
                    </a:pPr>
                    <a:endParaRPr lang="zh-CN" altLang="en-US" sz="18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9485" name="矩形 17435">
                    <a:extLst>
                      <a:ext uri="{FF2B5EF4-FFF2-40B4-BE49-F238E27FC236}">
                        <a16:creationId xmlns:a16="http://schemas.microsoft.com/office/drawing/2014/main" id="{E6D1AFC8-7213-4751-B486-050F556C2AC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590800" y="3900503"/>
                    <a:ext cx="6400800" cy="10064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Clr>
                        <a:schemeClr val="hlink"/>
                      </a:buClr>
                      <a:buFont typeface="Wingdings" panose="05000000000000000000" pitchFamily="2" charset="2"/>
                      <a:buChar char="v"/>
                      <a:defRPr sz="2800">
                        <a:solidFill>
                          <a:schemeClr val="tx2"/>
                        </a:solidFill>
                        <a:latin typeface="Verdana" panose="020B0604030504040204" pitchFamily="34" charset="0"/>
                      </a:defRPr>
                    </a:lvl1pPr>
                    <a:lvl2pPr>
                      <a:spcBef>
                        <a:spcPct val="20000"/>
                      </a:spcBef>
                      <a:buClr>
                        <a:schemeClr val="accent1"/>
                      </a:buClr>
                      <a:buFont typeface="Wingdings" panose="05000000000000000000" pitchFamily="2" charset="2"/>
                      <a:buChar char="§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tx1"/>
                      </a:buClr>
                      <a:buFont typeface="Wingdings" panose="05000000000000000000" pitchFamily="2" charset="2"/>
                      <a:buChar char="•"/>
                      <a:defRPr sz="2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Font typeface="Wingdings" panose="05000000000000000000" pitchFamily="2" charset="2"/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Font typeface="Wingdings" panose="05000000000000000000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 lvl="1" eaLnBrk="1" hangingPunct="1">
                      <a:lnSpc>
                        <a:spcPct val="80000"/>
                      </a:lnSpc>
                      <a:spcBef>
                        <a:spcPct val="0"/>
                      </a:spcBef>
                      <a:buClrTx/>
                      <a:buFont typeface="Arial" panose="020B0604020202020204" pitchFamily="34" charset="0"/>
                      <a:buNone/>
                    </a:pPr>
                    <a:endParaRPr lang="en-US" altLang="zh-CN" sz="2000" b="1">
                      <a:ea typeface="宋体" panose="02010600030101010101" pitchFamily="2" charset="-122"/>
                    </a:endParaRPr>
                  </a:p>
                  <a:p>
                    <a:pPr eaLnBrk="1" hangingPunct="1">
                      <a:spcBef>
                        <a:spcPct val="0"/>
                      </a:spcBef>
                      <a:buClrTx/>
                      <a:buFont typeface="Arial" panose="020B0604020202020204" pitchFamily="34" charset="0"/>
                      <a:buNone/>
                    </a:pPr>
                    <a:r>
                      <a:rPr lang="zh-CN" altLang="en-US" sz="2200" b="1">
                        <a:solidFill>
                          <a:srgbClr val="2B166E"/>
                        </a:solidFill>
                        <a:latin typeface="仿宋_GB2312" pitchFamily="1" charset="-122"/>
                        <a:ea typeface="仿宋_GB2312" pitchFamily="1" charset="-122"/>
                      </a:rPr>
                      <a:t>调用</a:t>
                    </a:r>
                    <a:r>
                      <a:rPr lang="en-US" altLang="zh-CN" sz="2200" b="1">
                        <a:solidFill>
                          <a:srgbClr val="2B166E"/>
                        </a:solidFill>
                        <a:latin typeface="仿宋_GB2312" pitchFamily="1" charset="-122"/>
                        <a:ea typeface="仿宋_GB2312" pitchFamily="1" charset="-122"/>
                      </a:rPr>
                      <a:t>IRET</a:t>
                    </a:r>
                    <a:r>
                      <a:rPr lang="en-US" altLang="zh-CN" sz="2200" b="1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仿宋_GB2312" pitchFamily="1" charset="-122"/>
                      </a:rPr>
                      <a:t>——</a:t>
                    </a:r>
                    <a:r>
                      <a:rPr lang="zh-CN" altLang="en-US" sz="2200" b="1">
                        <a:solidFill>
                          <a:schemeClr val="tx1"/>
                        </a:solidFill>
                        <a:latin typeface="仿宋_GB2312" pitchFamily="1" charset="-122"/>
                        <a:ea typeface="仿宋_GB2312" pitchFamily="1" charset="-122"/>
                      </a:rPr>
                      <a:t>中断服务程序中调用</a:t>
                    </a:r>
                    <a:r>
                      <a:rPr lang="en-US" altLang="zh-CN" sz="2200" b="1">
                        <a:solidFill>
                          <a:schemeClr val="tx1"/>
                        </a:solidFill>
                        <a:latin typeface="仿宋_GB2312" pitchFamily="1" charset="-122"/>
                        <a:ea typeface="仿宋_GB2312" pitchFamily="1" charset="-122"/>
                      </a:rPr>
                      <a:t>IRET</a:t>
                    </a:r>
                    <a:r>
                      <a:rPr lang="zh-CN" altLang="en-US" sz="2200" b="1">
                        <a:solidFill>
                          <a:schemeClr val="tx1"/>
                        </a:solidFill>
                        <a:latin typeface="仿宋_GB2312" pitchFamily="1" charset="-122"/>
                        <a:ea typeface="仿宋_GB2312" pitchFamily="1" charset="-122"/>
                      </a:rPr>
                      <a:t>指令，启动中断返回过程。 </a:t>
                    </a:r>
                    <a:endParaRPr lang="zh-CN" altLang="en-US" sz="1800" b="1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" name="圆角矩形 17436">
                    <a:extLst>
                      <a:ext uri="{FF2B5EF4-FFF2-40B4-BE49-F238E27FC236}">
                        <a16:creationId xmlns:a16="http://schemas.microsoft.com/office/drawing/2014/main" id="{7795CA3C-A9FB-4946-A824-38130F2BB23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962400" y="3636110"/>
                    <a:ext cx="3657600" cy="336419"/>
                  </a:xfrm>
                  <a:prstGeom prst="roundRect">
                    <a:avLst>
                      <a:gd name="adj" fmla="val 50000"/>
                    </a:avLst>
                  </a:prstGeom>
                  <a:gradFill rotWithShape="1">
                    <a:gsLst>
                      <a:gs pos="0">
                        <a:srgbClr val="003B00"/>
                      </a:gs>
                      <a:gs pos="50000">
                        <a:schemeClr val="hlink"/>
                      </a:gs>
                      <a:gs pos="100000">
                        <a:srgbClr val="003B00"/>
                      </a:gs>
                    </a:gsLst>
                    <a:lin ang="540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eaLnBrk="1" hangingPunct="1">
                      <a:buFont typeface="Arial" panose="020B0604020202020204" pitchFamily="34" charset="0"/>
                      <a:buNone/>
                      <a:defRPr/>
                    </a:pPr>
                    <a:endParaRPr lang="zh-CN" altLang="en-US">
                      <a:ea typeface="宋体" panose="02010600030101010101" pitchFamily="2" charset="-122"/>
                    </a:endParaRPr>
                  </a:p>
                </p:txBody>
              </p:sp>
            </p:grpSp>
            <p:sp>
              <p:nvSpPr>
                <p:cNvPr id="19483" name="文本框 17438">
                  <a:extLst>
                    <a:ext uri="{FF2B5EF4-FFF2-40B4-BE49-F238E27FC236}">
                      <a16:creationId xmlns:a16="http://schemas.microsoft.com/office/drawing/2014/main" id="{DB3655A5-7AE2-4F12-A64B-E916254D85D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876800" y="3619516"/>
                  <a:ext cx="1782763" cy="33655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r>
                    <a:rPr lang="zh-CN" altLang="en-US" sz="1600" b="1">
                      <a:solidFill>
                        <a:schemeClr val="bg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rPr>
                    <a:t>第</a:t>
                  </a:r>
                  <a:r>
                    <a:rPr lang="en-US" altLang="zh-CN" sz="1600" b="1">
                      <a:solidFill>
                        <a:schemeClr val="bg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rPr>
                    <a:t>4</a:t>
                  </a:r>
                  <a:r>
                    <a:rPr lang="zh-CN" altLang="en-US" sz="1600" b="1">
                      <a:solidFill>
                        <a:schemeClr val="bg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rPr>
                    <a:t>步：调用</a:t>
                  </a:r>
                  <a:r>
                    <a:rPr lang="en-US" altLang="zh-CN" sz="1600" b="1">
                      <a:solidFill>
                        <a:schemeClr val="bg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rPr>
                    <a:t>IRET</a:t>
                  </a:r>
                  <a:endParaRPr lang="zh-CN" altLang="en-US" sz="1600" b="1">
                    <a:solidFill>
                      <a:schemeClr val="bg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9481" name="八边形 17439">
                <a:extLst>
                  <a:ext uri="{FF2B5EF4-FFF2-40B4-BE49-F238E27FC236}">
                    <a16:creationId xmlns:a16="http://schemas.microsoft.com/office/drawing/2014/main" id="{99C6E0F9-471F-4033-BB4C-664DDCCB48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4191000" y="3679841"/>
                <a:ext cx="74613" cy="231775"/>
              </a:xfrm>
              <a:prstGeom prst="octagon">
                <a:avLst>
                  <a:gd name="adj" fmla="val 29287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19479" name="八边形 15367">
              <a:extLst>
                <a:ext uri="{FF2B5EF4-FFF2-40B4-BE49-F238E27FC236}">
                  <a16:creationId xmlns:a16="http://schemas.microsoft.com/office/drawing/2014/main" id="{144DEFBC-978B-4CC7-99EB-7A106C979F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0515" y="3606640"/>
              <a:ext cx="74613" cy="279548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日期占位符 1">
            <a:extLst>
              <a:ext uri="{FF2B5EF4-FFF2-40B4-BE49-F238E27FC236}">
                <a16:creationId xmlns:a16="http://schemas.microsoft.com/office/drawing/2014/main" id="{9064A8D8-C0E5-4993-B57D-3269FFB0CBE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EE4C6ADF-E07C-454B-96C2-C5EF6462E3A7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0483" name="页脚占位符 2">
            <a:extLst>
              <a:ext uri="{FF2B5EF4-FFF2-40B4-BE49-F238E27FC236}">
                <a16:creationId xmlns:a16="http://schemas.microsoft.com/office/drawing/2014/main" id="{722E1BF3-86C8-4863-AEEC-0BC8D312200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0484" name="标题 17424">
            <a:extLst>
              <a:ext uri="{FF2B5EF4-FFF2-40B4-BE49-F238E27FC236}">
                <a16:creationId xmlns:a16="http://schemas.microsoft.com/office/drawing/2014/main" id="{4EE81277-7FC6-4270-B4E3-7CE645FA6E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20485" name="文本占位符 17425">
            <a:extLst>
              <a:ext uri="{FF2B5EF4-FFF2-40B4-BE49-F238E27FC236}">
                <a16:creationId xmlns:a16="http://schemas.microsoft.com/office/drawing/2014/main" id="{2EF868B4-D9A2-414D-B9D0-762EB1351E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95400" y="1323975"/>
            <a:ext cx="7696200" cy="1190625"/>
          </a:xfrm>
        </p:spPr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四、中断过程之(四)：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中断处理过程</a:t>
            </a:r>
          </a:p>
          <a:p>
            <a:pPr lvl="1" eaLnBrk="1" hangingPunct="1">
              <a:spcBef>
                <a:spcPct val="70000"/>
              </a:spcBef>
            </a:pP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中断处理过程即中断服务程序的工作过程</a:t>
            </a:r>
          </a:p>
        </p:txBody>
      </p:sp>
      <p:sp>
        <p:nvSpPr>
          <p:cNvPr id="20486" name="直接连接符 17440">
            <a:extLst>
              <a:ext uri="{FF2B5EF4-FFF2-40B4-BE49-F238E27FC236}">
                <a16:creationId xmlns:a16="http://schemas.microsoft.com/office/drawing/2014/main" id="{741485B7-0155-4671-883D-F7B9E89BC86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6800" y="2286000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0487" name="组合 17441">
            <a:extLst>
              <a:ext uri="{FF2B5EF4-FFF2-40B4-BE49-F238E27FC236}">
                <a16:creationId xmlns:a16="http://schemas.microsoft.com/office/drawing/2014/main" id="{29FD3BE2-7D2F-4FA0-9DC4-2D521213369B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2546350"/>
            <a:ext cx="1447800" cy="2133600"/>
            <a:chOff x="0" y="0"/>
            <a:chExt cx="1915" cy="1173"/>
          </a:xfrm>
        </p:grpSpPr>
        <p:sp>
          <p:nvSpPr>
            <p:cNvPr id="20520" name="圆角矩形 17442">
              <a:extLst>
                <a:ext uri="{FF2B5EF4-FFF2-40B4-BE49-F238E27FC236}">
                  <a16:creationId xmlns:a16="http://schemas.microsoft.com/office/drawing/2014/main" id="{7E6B3508-53C9-486E-B205-A8E14C737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521" name="圆角矩形 17443">
              <a:extLst>
                <a:ext uri="{FF2B5EF4-FFF2-40B4-BE49-F238E27FC236}">
                  <a16:creationId xmlns:a16="http://schemas.microsoft.com/office/drawing/2014/main" id="{0F4BA404-34C5-456F-B758-DE5A6312C1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0488" name="圆角矩形 17444">
            <a:extLst>
              <a:ext uri="{FF2B5EF4-FFF2-40B4-BE49-F238E27FC236}">
                <a16:creationId xmlns:a16="http://schemas.microsoft.com/office/drawing/2014/main" id="{230680C2-7813-480A-9B96-9DA062EE10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590800"/>
            <a:ext cx="14478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处理中断任务（中断服务程序）</a:t>
            </a:r>
          </a:p>
        </p:txBody>
      </p:sp>
      <p:sp>
        <p:nvSpPr>
          <p:cNvPr id="20489" name="矩形 17445">
            <a:extLst>
              <a:ext uri="{FF2B5EF4-FFF2-40B4-BE49-F238E27FC236}">
                <a16:creationId xmlns:a16="http://schemas.microsoft.com/office/drawing/2014/main" id="{D303DCA5-1DD6-420F-93C8-E435AA4163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638" y="1905000"/>
            <a:ext cx="11049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中断处理</a:t>
            </a:r>
          </a:p>
        </p:txBody>
      </p:sp>
      <p:sp>
        <p:nvSpPr>
          <p:cNvPr id="20490" name="直接连接符 17446">
            <a:extLst>
              <a:ext uri="{FF2B5EF4-FFF2-40B4-BE49-F238E27FC236}">
                <a16:creationId xmlns:a16="http://schemas.microsoft.com/office/drawing/2014/main" id="{D5E18C36-6B16-49CB-AD1A-9F1E1DE7C5D9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2111375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491" name="圆角矩形 17447">
            <a:extLst>
              <a:ext uri="{FF2B5EF4-FFF2-40B4-BE49-F238E27FC236}">
                <a16:creationId xmlns:a16="http://schemas.microsoft.com/office/drawing/2014/main" id="{8E82DBDA-EAEF-47D7-A4CF-66DA44EA6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905000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20492" name="组合 17448">
            <a:extLst>
              <a:ext uri="{FF2B5EF4-FFF2-40B4-BE49-F238E27FC236}">
                <a16:creationId xmlns:a16="http://schemas.microsoft.com/office/drawing/2014/main" id="{BE7FA0F1-A733-4D02-89DE-8F3C023F6068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4800600"/>
            <a:ext cx="1447800" cy="1312863"/>
            <a:chOff x="0" y="0"/>
            <a:chExt cx="1915" cy="1173"/>
          </a:xfrm>
        </p:grpSpPr>
        <p:sp>
          <p:nvSpPr>
            <p:cNvPr id="20518" name="圆角矩形 17449">
              <a:extLst>
                <a:ext uri="{FF2B5EF4-FFF2-40B4-BE49-F238E27FC236}">
                  <a16:creationId xmlns:a16="http://schemas.microsoft.com/office/drawing/2014/main" id="{9B4A4145-715D-43C1-87F5-855FB63779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519" name="圆角矩形 17450">
              <a:extLst>
                <a:ext uri="{FF2B5EF4-FFF2-40B4-BE49-F238E27FC236}">
                  <a16:creationId xmlns:a16="http://schemas.microsoft.com/office/drawing/2014/main" id="{4D53EE32-38F9-4556-BFF9-8BBB27DF90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0493" name="圆角矩形 17451">
            <a:extLst>
              <a:ext uri="{FF2B5EF4-FFF2-40B4-BE49-F238E27FC236}">
                <a16:creationId xmlns:a16="http://schemas.microsoft.com/office/drawing/2014/main" id="{1B1BC3BE-6845-40B9-AEB1-4CCB652D62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029200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把桃子搬回家</a:t>
            </a:r>
          </a:p>
        </p:txBody>
      </p:sp>
      <p:grpSp>
        <p:nvGrpSpPr>
          <p:cNvPr id="20494" name="组合 17452">
            <a:extLst>
              <a:ext uri="{FF2B5EF4-FFF2-40B4-BE49-F238E27FC236}">
                <a16:creationId xmlns:a16="http://schemas.microsoft.com/office/drawing/2014/main" id="{7F468163-FA08-432A-9E2D-426CC604D1D4}"/>
              </a:ext>
            </a:extLst>
          </p:cNvPr>
          <p:cNvGrpSpPr>
            <a:grpSpLocks/>
          </p:cNvGrpSpPr>
          <p:nvPr/>
        </p:nvGrpSpPr>
        <p:grpSpPr bwMode="auto">
          <a:xfrm>
            <a:off x="2409825" y="2444750"/>
            <a:ext cx="5999163" cy="3986213"/>
            <a:chOff x="0" y="0"/>
            <a:chExt cx="4032" cy="2832"/>
          </a:xfrm>
        </p:grpSpPr>
        <p:sp>
          <p:nvSpPr>
            <p:cNvPr id="20495" name="圆角矩形 17453">
              <a:extLst>
                <a:ext uri="{FF2B5EF4-FFF2-40B4-BE49-F238E27FC236}">
                  <a16:creationId xmlns:a16="http://schemas.microsoft.com/office/drawing/2014/main" id="{6E97ECA6-DFD3-483C-BB6A-38EF40D43E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4032" cy="2832"/>
            </a:xfrm>
            <a:prstGeom prst="roundRect">
              <a:avLst>
                <a:gd name="adj" fmla="val 4690"/>
              </a:avLst>
            </a:prstGeom>
            <a:solidFill>
              <a:schemeClr val="accent1"/>
            </a:solidFill>
            <a:ln w="57150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496" name="流程图: 可选过程 17454">
              <a:extLst>
                <a:ext uri="{FF2B5EF4-FFF2-40B4-BE49-F238E27FC236}">
                  <a16:creationId xmlns:a16="http://schemas.microsoft.com/office/drawing/2014/main" id="{1CA6203F-AB48-4EA4-9183-FE59E7E44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240"/>
              <a:ext cx="1200" cy="240"/>
            </a:xfrm>
            <a:prstGeom prst="flowChartAlternateProcess">
              <a:avLst/>
            </a:prstGeom>
            <a:solidFill>
              <a:schemeClr val="bg1"/>
            </a:solidFill>
            <a:ln w="19050">
              <a:solidFill>
                <a:schemeClr val="hlink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保护现场</a:t>
              </a:r>
            </a:p>
          </p:txBody>
        </p:sp>
        <p:sp>
          <p:nvSpPr>
            <p:cNvPr id="20497" name="流程图: 可选过程 17455">
              <a:extLst>
                <a:ext uri="{FF2B5EF4-FFF2-40B4-BE49-F238E27FC236}">
                  <a16:creationId xmlns:a16="http://schemas.microsoft.com/office/drawing/2014/main" id="{D5304CC1-1CD5-4E44-B874-3CDE679CC6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528"/>
              <a:ext cx="1200" cy="240"/>
            </a:xfrm>
            <a:prstGeom prst="flowChartAlternateProcess">
              <a:avLst/>
            </a:prstGeom>
            <a:solidFill>
              <a:schemeClr val="bg1"/>
            </a:solidFill>
            <a:ln w="19050">
              <a:solidFill>
                <a:schemeClr val="hlink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开中断</a:t>
              </a:r>
            </a:p>
          </p:txBody>
        </p:sp>
        <p:sp>
          <p:nvSpPr>
            <p:cNvPr id="20498" name="流程图: 可选过程 17456">
              <a:extLst>
                <a:ext uri="{FF2B5EF4-FFF2-40B4-BE49-F238E27FC236}">
                  <a16:creationId xmlns:a16="http://schemas.microsoft.com/office/drawing/2014/main" id="{4A0B83BF-0EB6-451F-BCD4-8AD38688C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1001"/>
              <a:ext cx="1200" cy="240"/>
            </a:xfrm>
            <a:prstGeom prst="flowChartAlternateProcess">
              <a:avLst/>
            </a:prstGeom>
            <a:solidFill>
              <a:schemeClr val="bg1"/>
            </a:solidFill>
            <a:ln w="19050">
              <a:solidFill>
                <a:schemeClr val="hlink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具体中断任务</a:t>
              </a:r>
            </a:p>
          </p:txBody>
        </p:sp>
        <p:sp>
          <p:nvSpPr>
            <p:cNvPr id="20499" name="流程图: 可选过程 17457">
              <a:extLst>
                <a:ext uri="{FF2B5EF4-FFF2-40B4-BE49-F238E27FC236}">
                  <a16:creationId xmlns:a16="http://schemas.microsoft.com/office/drawing/2014/main" id="{21FF7614-210D-4E29-A398-D79DC0153C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1440"/>
              <a:ext cx="1200" cy="240"/>
            </a:xfrm>
            <a:prstGeom prst="flowChartAlternateProcess">
              <a:avLst/>
            </a:prstGeom>
            <a:solidFill>
              <a:schemeClr val="bg1"/>
            </a:solidFill>
            <a:ln w="19050">
              <a:solidFill>
                <a:schemeClr val="hlink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关中断</a:t>
              </a:r>
            </a:p>
          </p:txBody>
        </p:sp>
        <p:sp>
          <p:nvSpPr>
            <p:cNvPr id="20500" name="流程图: 可选过程 17458">
              <a:extLst>
                <a:ext uri="{FF2B5EF4-FFF2-40B4-BE49-F238E27FC236}">
                  <a16:creationId xmlns:a16="http://schemas.microsoft.com/office/drawing/2014/main" id="{4FD3C6DF-8DDF-4F8C-8215-7D1B16691B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1728"/>
              <a:ext cx="1200" cy="240"/>
            </a:xfrm>
            <a:prstGeom prst="flowChartAlternateProcess">
              <a:avLst/>
            </a:prstGeom>
            <a:solidFill>
              <a:schemeClr val="bg1"/>
            </a:solidFill>
            <a:ln w="19050">
              <a:solidFill>
                <a:schemeClr val="hlink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恢复现场</a:t>
              </a:r>
            </a:p>
          </p:txBody>
        </p:sp>
        <p:sp>
          <p:nvSpPr>
            <p:cNvPr id="20501" name="流程图: 可选过程 17459">
              <a:extLst>
                <a:ext uri="{FF2B5EF4-FFF2-40B4-BE49-F238E27FC236}">
                  <a16:creationId xmlns:a16="http://schemas.microsoft.com/office/drawing/2014/main" id="{B952DC25-1D7A-47A0-AF85-C7BCF3F919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2016"/>
              <a:ext cx="1200" cy="240"/>
            </a:xfrm>
            <a:prstGeom prst="flowChartAlternateProcess">
              <a:avLst/>
            </a:prstGeom>
            <a:solidFill>
              <a:schemeClr val="bg1"/>
            </a:solidFill>
            <a:ln w="19050">
              <a:solidFill>
                <a:schemeClr val="hlink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开中断</a:t>
              </a:r>
            </a:p>
          </p:txBody>
        </p:sp>
        <p:sp>
          <p:nvSpPr>
            <p:cNvPr id="20502" name="流程图: 可选过程 17460">
              <a:extLst>
                <a:ext uri="{FF2B5EF4-FFF2-40B4-BE49-F238E27FC236}">
                  <a16:creationId xmlns:a16="http://schemas.microsoft.com/office/drawing/2014/main" id="{870AD76B-1059-4398-9CC8-12B45C5B5F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2448"/>
              <a:ext cx="1200" cy="240"/>
            </a:xfrm>
            <a:prstGeom prst="flowChartAlternateProcess">
              <a:avLst/>
            </a:prstGeom>
            <a:solidFill>
              <a:schemeClr val="bg1"/>
            </a:solidFill>
            <a:ln w="19050">
              <a:solidFill>
                <a:schemeClr val="hlink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IRET</a:t>
              </a:r>
            </a:p>
          </p:txBody>
        </p:sp>
        <p:cxnSp>
          <p:nvCxnSpPr>
            <p:cNvPr id="20503" name="直接箭头连接符 17461">
              <a:extLst>
                <a:ext uri="{FF2B5EF4-FFF2-40B4-BE49-F238E27FC236}">
                  <a16:creationId xmlns:a16="http://schemas.microsoft.com/office/drawing/2014/main" id="{CB42739C-AC41-481D-B605-9748131B3342}"/>
                </a:ext>
              </a:extLst>
            </p:cNvPr>
            <p:cNvCxnSpPr>
              <a:cxnSpLocks noChangeShapeType="1"/>
              <a:stCxn id="20497" idx="2"/>
              <a:endCxn id="20498" idx="0"/>
            </p:cNvCxnSpPr>
            <p:nvPr/>
          </p:nvCxnSpPr>
          <p:spPr bwMode="auto">
            <a:xfrm>
              <a:off x="2136" y="774"/>
              <a:ext cx="0" cy="221"/>
            </a:xfrm>
            <a:prstGeom prst="straightConnector1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504" name="直接箭头连接符 17462">
              <a:extLst>
                <a:ext uri="{FF2B5EF4-FFF2-40B4-BE49-F238E27FC236}">
                  <a16:creationId xmlns:a16="http://schemas.microsoft.com/office/drawing/2014/main" id="{77776650-6250-4C44-91A3-5C220C62D224}"/>
                </a:ext>
              </a:extLst>
            </p:cNvPr>
            <p:cNvCxnSpPr>
              <a:cxnSpLocks noChangeShapeType="1"/>
              <a:stCxn id="20498" idx="2"/>
              <a:endCxn id="20499" idx="0"/>
            </p:cNvCxnSpPr>
            <p:nvPr/>
          </p:nvCxnSpPr>
          <p:spPr bwMode="auto">
            <a:xfrm>
              <a:off x="2136" y="1247"/>
              <a:ext cx="0" cy="187"/>
            </a:xfrm>
            <a:prstGeom prst="straightConnector1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505" name="直接箭头连接符 17463">
              <a:extLst>
                <a:ext uri="{FF2B5EF4-FFF2-40B4-BE49-F238E27FC236}">
                  <a16:creationId xmlns:a16="http://schemas.microsoft.com/office/drawing/2014/main" id="{EFFE6FF7-71EF-4368-ABB3-DBE840985918}"/>
                </a:ext>
              </a:extLst>
            </p:cNvPr>
            <p:cNvCxnSpPr>
              <a:cxnSpLocks noChangeShapeType="1"/>
              <a:stCxn id="20496" idx="2"/>
              <a:endCxn id="20497" idx="0"/>
            </p:cNvCxnSpPr>
            <p:nvPr/>
          </p:nvCxnSpPr>
          <p:spPr bwMode="auto">
            <a:xfrm>
              <a:off x="2136" y="486"/>
              <a:ext cx="0" cy="36"/>
            </a:xfrm>
            <a:prstGeom prst="straightConnector1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506" name="直接箭头连接符 17464">
              <a:extLst>
                <a:ext uri="{FF2B5EF4-FFF2-40B4-BE49-F238E27FC236}">
                  <a16:creationId xmlns:a16="http://schemas.microsoft.com/office/drawing/2014/main" id="{55EC423C-69D2-4DDF-B181-9C5DF63E6CF1}"/>
                </a:ext>
              </a:extLst>
            </p:cNvPr>
            <p:cNvCxnSpPr>
              <a:cxnSpLocks noChangeShapeType="1"/>
              <a:stCxn id="20499" idx="2"/>
              <a:endCxn id="20500" idx="0"/>
            </p:cNvCxnSpPr>
            <p:nvPr/>
          </p:nvCxnSpPr>
          <p:spPr bwMode="auto">
            <a:xfrm>
              <a:off x="2136" y="1686"/>
              <a:ext cx="0" cy="36"/>
            </a:xfrm>
            <a:prstGeom prst="straightConnector1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507" name="直接箭头连接符 17465">
              <a:extLst>
                <a:ext uri="{FF2B5EF4-FFF2-40B4-BE49-F238E27FC236}">
                  <a16:creationId xmlns:a16="http://schemas.microsoft.com/office/drawing/2014/main" id="{4810B127-1D5E-41AD-B949-0FF8A6924979}"/>
                </a:ext>
              </a:extLst>
            </p:cNvPr>
            <p:cNvCxnSpPr>
              <a:cxnSpLocks noChangeShapeType="1"/>
              <a:stCxn id="20500" idx="2"/>
              <a:endCxn id="20501" idx="0"/>
            </p:cNvCxnSpPr>
            <p:nvPr/>
          </p:nvCxnSpPr>
          <p:spPr bwMode="auto">
            <a:xfrm>
              <a:off x="2136" y="1974"/>
              <a:ext cx="0" cy="36"/>
            </a:xfrm>
            <a:prstGeom prst="straightConnector1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508" name="直接箭头连接符 17466">
              <a:extLst>
                <a:ext uri="{FF2B5EF4-FFF2-40B4-BE49-F238E27FC236}">
                  <a16:creationId xmlns:a16="http://schemas.microsoft.com/office/drawing/2014/main" id="{C6FABABD-53B5-485A-9625-6F473B530DDF}"/>
                </a:ext>
              </a:extLst>
            </p:cNvPr>
            <p:cNvCxnSpPr>
              <a:cxnSpLocks noChangeShapeType="1"/>
              <a:stCxn id="20501" idx="2"/>
              <a:endCxn id="20502" idx="0"/>
            </p:cNvCxnSpPr>
            <p:nvPr/>
          </p:nvCxnSpPr>
          <p:spPr bwMode="auto">
            <a:xfrm>
              <a:off x="2136" y="2262"/>
              <a:ext cx="0" cy="180"/>
            </a:xfrm>
            <a:prstGeom prst="straightConnector1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509" name="矩形 17467">
              <a:extLst>
                <a:ext uri="{FF2B5EF4-FFF2-40B4-BE49-F238E27FC236}">
                  <a16:creationId xmlns:a16="http://schemas.microsoft.com/office/drawing/2014/main" id="{1D248EAB-17E4-439D-A69B-738DEDD30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" y="1120"/>
              <a:ext cx="1178" cy="4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中断服务程序</a:t>
              </a:r>
            </a:p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流程图</a:t>
              </a:r>
            </a:p>
          </p:txBody>
        </p:sp>
        <p:sp>
          <p:nvSpPr>
            <p:cNvPr id="20510" name="右大括号 17468">
              <a:extLst>
                <a:ext uri="{FF2B5EF4-FFF2-40B4-BE49-F238E27FC236}">
                  <a16:creationId xmlns:a16="http://schemas.microsoft.com/office/drawing/2014/main" id="{7A7592D7-4C7B-40B4-85DB-3ED2E641C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2" y="267"/>
              <a:ext cx="144" cy="480"/>
            </a:xfrm>
            <a:prstGeom prst="rightBrace">
              <a:avLst>
                <a:gd name="adj1" fmla="val 27731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511" name="右大括号 17469">
              <a:extLst>
                <a:ext uri="{FF2B5EF4-FFF2-40B4-BE49-F238E27FC236}">
                  <a16:creationId xmlns:a16="http://schemas.microsoft.com/office/drawing/2014/main" id="{D0502FAC-7A25-4771-9726-2CEBBB7F1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2" y="1008"/>
              <a:ext cx="144" cy="240"/>
            </a:xfrm>
            <a:prstGeom prst="rightBrace">
              <a:avLst>
                <a:gd name="adj1" fmla="val 13866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512" name="右大括号 17470">
              <a:extLst>
                <a:ext uri="{FF2B5EF4-FFF2-40B4-BE49-F238E27FC236}">
                  <a16:creationId xmlns:a16="http://schemas.microsoft.com/office/drawing/2014/main" id="{910936CF-8B93-4EC0-BAD8-5F814F2CA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2" y="1488"/>
              <a:ext cx="144" cy="720"/>
            </a:xfrm>
            <a:prstGeom prst="rightBrace">
              <a:avLst>
                <a:gd name="adj1" fmla="val 4159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513" name="右大括号 17471">
              <a:extLst>
                <a:ext uri="{FF2B5EF4-FFF2-40B4-BE49-F238E27FC236}">
                  <a16:creationId xmlns:a16="http://schemas.microsoft.com/office/drawing/2014/main" id="{671A4239-295C-48E8-9A6C-F0AADD0146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2" y="2448"/>
              <a:ext cx="144" cy="240"/>
            </a:xfrm>
            <a:prstGeom prst="rightBrace">
              <a:avLst>
                <a:gd name="adj1" fmla="val 13866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514" name="矩形 17472">
              <a:extLst>
                <a:ext uri="{FF2B5EF4-FFF2-40B4-BE49-F238E27FC236}">
                  <a16:creationId xmlns:a16="http://schemas.microsoft.com/office/drawing/2014/main" id="{55093B8C-5B04-4C47-A0CF-348E2C3AC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84"/>
              <a:ext cx="56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第</a:t>
              </a:r>
              <a:r>
                <a:rPr lang="en-US" altLang="zh-CN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1</a:t>
              </a: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步</a:t>
              </a:r>
            </a:p>
          </p:txBody>
        </p:sp>
        <p:sp>
          <p:nvSpPr>
            <p:cNvPr id="20515" name="矩形 17473">
              <a:extLst>
                <a:ext uri="{FF2B5EF4-FFF2-40B4-BE49-F238E27FC236}">
                  <a16:creationId xmlns:a16="http://schemas.microsoft.com/office/drawing/2014/main" id="{616F5A65-6D41-48E0-A4C8-8347DA352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0" y="979"/>
              <a:ext cx="56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第</a:t>
              </a:r>
              <a:r>
                <a:rPr lang="en-US" altLang="zh-CN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2</a:t>
              </a: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步</a:t>
              </a:r>
            </a:p>
          </p:txBody>
        </p:sp>
        <p:sp>
          <p:nvSpPr>
            <p:cNvPr id="20516" name="矩形 17474">
              <a:extLst>
                <a:ext uri="{FF2B5EF4-FFF2-40B4-BE49-F238E27FC236}">
                  <a16:creationId xmlns:a16="http://schemas.microsoft.com/office/drawing/2014/main" id="{E6E40F2F-7476-4DE3-8EFC-D89CCAB501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1680"/>
              <a:ext cx="56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第</a:t>
              </a:r>
              <a:r>
                <a:rPr lang="en-US" altLang="zh-CN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3</a:t>
              </a: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步</a:t>
              </a:r>
            </a:p>
          </p:txBody>
        </p:sp>
        <p:sp>
          <p:nvSpPr>
            <p:cNvPr id="20517" name="矩形 17475">
              <a:extLst>
                <a:ext uri="{FF2B5EF4-FFF2-40B4-BE49-F238E27FC236}">
                  <a16:creationId xmlns:a16="http://schemas.microsoft.com/office/drawing/2014/main" id="{3AA09D06-8C92-4D04-94CB-6F6758994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93" y="2448"/>
              <a:ext cx="56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第</a:t>
              </a:r>
              <a:r>
                <a:rPr lang="en-US" altLang="zh-CN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4</a:t>
              </a:r>
              <a:r>
                <a:rPr lang="zh-CN" altLang="en-US" sz="2200" b="1">
                  <a:solidFill>
                    <a:schemeClr val="tx1"/>
                  </a:solidFill>
                  <a:latin typeface="Arial" panose="020B0604020202020204" pitchFamily="34" charset="0"/>
                  <a:ea typeface="仿宋_GB2312" pitchFamily="1" charset="-122"/>
                </a:rPr>
                <a:t>步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日期占位符 1">
            <a:extLst>
              <a:ext uri="{FF2B5EF4-FFF2-40B4-BE49-F238E27FC236}">
                <a16:creationId xmlns:a16="http://schemas.microsoft.com/office/drawing/2014/main" id="{297E722D-0508-4542-A5C0-1BEB1178927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ADE87EAF-38CF-4442-BFBA-22E22485532D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1507" name="页脚占位符 2">
            <a:extLst>
              <a:ext uri="{FF2B5EF4-FFF2-40B4-BE49-F238E27FC236}">
                <a16:creationId xmlns:a16="http://schemas.microsoft.com/office/drawing/2014/main" id="{8ECCC468-1148-47F0-AD25-7BD249864AF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1508" name="标题 18433">
            <a:extLst>
              <a:ext uri="{FF2B5EF4-FFF2-40B4-BE49-F238E27FC236}">
                <a16:creationId xmlns:a16="http://schemas.microsoft.com/office/drawing/2014/main" id="{C212F74A-7FCE-4013-B3D2-19BADDAD0E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21509" name="文本占位符 18434">
            <a:extLst>
              <a:ext uri="{FF2B5EF4-FFF2-40B4-BE49-F238E27FC236}">
                <a16:creationId xmlns:a16="http://schemas.microsoft.com/office/drawing/2014/main" id="{55EBE85A-D19D-4565-A844-900243D6317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95400" y="1323975"/>
            <a:ext cx="7696200" cy="3705225"/>
          </a:xfrm>
        </p:spPr>
        <p:txBody>
          <a:bodyPr/>
          <a:lstStyle/>
          <a:p>
            <a:pPr eaLnBrk="1" hangingPunct="1"/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四、中断过程之（五）：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中断返回过程</a:t>
            </a:r>
          </a:p>
          <a:p>
            <a:pPr lvl="1" eaLnBrk="1" hangingPunct="1">
              <a:spcBef>
                <a:spcPct val="70000"/>
              </a:spcBef>
              <a:buFont typeface="Wingdings" panose="05000000000000000000" pitchFamily="2" charset="2"/>
              <a:buNone/>
            </a:pP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中断服务程序中调用IRET便启动了中断返回过程</a:t>
            </a:r>
          </a:p>
        </p:txBody>
      </p:sp>
      <p:sp>
        <p:nvSpPr>
          <p:cNvPr id="21510" name="矩形 18435">
            <a:extLst>
              <a:ext uri="{FF2B5EF4-FFF2-40B4-BE49-F238E27FC236}">
                <a16:creationId xmlns:a16="http://schemas.microsoft.com/office/drawing/2014/main" id="{F8717F64-92D5-4079-91A3-24C36F0A1D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2773363"/>
            <a:ext cx="7467600" cy="1801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en-US" altLang="zh-CN" sz="2000" b="1">
              <a:ea typeface="宋体" panose="02010600030101010101" pitchFamily="2" charset="-122"/>
            </a:endParaRPr>
          </a:p>
          <a:p>
            <a:pPr lvl="1" eaLnBrk="1" hangingPunct="1">
              <a:spcBef>
                <a:spcPct val="4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200" b="1">
                <a:latin typeface="仿宋_GB2312" pitchFamily="1" charset="-122"/>
                <a:ea typeface="仿宋_GB2312" pitchFamily="1" charset="-122"/>
              </a:rPr>
              <a:t>1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、将堆栈中的标志寄存器的值送回（</a:t>
            </a:r>
            <a:r>
              <a:rPr lang="en-US" altLang="zh-CN" sz="2200" b="1">
                <a:latin typeface="仿宋_GB2312" pitchFamily="1" charset="-122"/>
                <a:ea typeface="仿宋_GB2312" pitchFamily="1" charset="-122"/>
              </a:rPr>
              <a:t>POP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）原处；</a:t>
            </a:r>
            <a:endParaRPr lang="en-US" altLang="zh-CN" sz="2200" b="1">
              <a:latin typeface="仿宋_GB2312" pitchFamily="1" charset="-122"/>
              <a:ea typeface="仿宋_GB2312" pitchFamily="1" charset="-122"/>
            </a:endParaRPr>
          </a:p>
          <a:p>
            <a:pPr lvl="1" eaLnBrk="1" hangingPunct="1">
              <a:spcBef>
                <a:spcPct val="4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200" b="1">
                <a:latin typeface="仿宋_GB2312" pitchFamily="1" charset="-122"/>
                <a:ea typeface="仿宋_GB2312" pitchFamily="1" charset="-122"/>
              </a:rPr>
              <a:t>2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、将断点地址重新送回原处（</a:t>
            </a:r>
            <a:r>
              <a:rPr lang="en-US" altLang="zh-CN" sz="2200" b="1">
                <a:latin typeface="仿宋_GB2312" pitchFamily="1" charset="-122"/>
                <a:ea typeface="仿宋_GB2312" pitchFamily="1" charset="-122"/>
              </a:rPr>
              <a:t>IP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和</a:t>
            </a:r>
            <a:r>
              <a:rPr lang="en-US" altLang="zh-CN" sz="2200" b="1">
                <a:latin typeface="仿宋_GB2312" pitchFamily="1" charset="-122"/>
                <a:ea typeface="仿宋_GB2312" pitchFamily="1" charset="-122"/>
              </a:rPr>
              <a:t>CS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寄存器），</a:t>
            </a:r>
          </a:p>
          <a:p>
            <a:pPr lvl="1" eaLnBrk="1" hangingPunct="1">
              <a:spcBef>
                <a:spcPct val="4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200" b="1">
                <a:latin typeface="仿宋_GB2312" pitchFamily="1" charset="-122"/>
                <a:ea typeface="仿宋_GB2312" pitchFamily="1" charset="-122"/>
              </a:rPr>
              <a:t>   CPU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继续执行主程序。</a:t>
            </a:r>
          </a:p>
        </p:txBody>
      </p:sp>
      <p:sp>
        <p:nvSpPr>
          <p:cNvPr id="21511" name="圆角矩形 18436">
            <a:extLst>
              <a:ext uri="{FF2B5EF4-FFF2-40B4-BE49-F238E27FC236}">
                <a16:creationId xmlns:a16="http://schemas.microsoft.com/office/drawing/2014/main" id="{8017DE6D-B594-41B5-ACEA-3589BA6D06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6100" y="2803525"/>
            <a:ext cx="6870700" cy="1920875"/>
          </a:xfrm>
          <a:prstGeom prst="roundRect">
            <a:avLst>
              <a:gd name="adj" fmla="val 4690"/>
            </a:avLst>
          </a:prstGeom>
          <a:noFill/>
          <a:ln w="57150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21512" name="组合 18437">
            <a:extLst>
              <a:ext uri="{FF2B5EF4-FFF2-40B4-BE49-F238E27FC236}">
                <a16:creationId xmlns:a16="http://schemas.microsoft.com/office/drawing/2014/main" id="{0949EC0E-FA4E-4DDE-8EEC-6A7746F91472}"/>
              </a:ext>
            </a:extLst>
          </p:cNvPr>
          <p:cNvGrpSpPr>
            <a:grpSpLocks/>
          </p:cNvGrpSpPr>
          <p:nvPr/>
        </p:nvGrpSpPr>
        <p:grpSpPr bwMode="auto">
          <a:xfrm>
            <a:off x="3581400" y="2625725"/>
            <a:ext cx="2819400" cy="366713"/>
            <a:chOff x="0" y="0"/>
            <a:chExt cx="1776" cy="231"/>
          </a:xfrm>
        </p:grpSpPr>
        <p:sp>
          <p:nvSpPr>
            <p:cNvPr id="20488" name="圆角矩形 18438">
              <a:extLst>
                <a:ext uri="{FF2B5EF4-FFF2-40B4-BE49-F238E27FC236}">
                  <a16:creationId xmlns:a16="http://schemas.microsoft.com/office/drawing/2014/main" id="{AB264949-0F65-4306-9B0E-4D01D10EB1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6"/>
              <a:ext cx="1776" cy="21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3B00"/>
                </a:gs>
                <a:gs pos="50000">
                  <a:schemeClr val="hlink"/>
                </a:gs>
                <a:gs pos="100000">
                  <a:srgbClr val="003B0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21528" name="八边形 18439">
              <a:extLst>
                <a:ext uri="{FF2B5EF4-FFF2-40B4-BE49-F238E27FC236}">
                  <a16:creationId xmlns:a16="http://schemas.microsoft.com/office/drawing/2014/main" id="{37DA82F2-0985-4B7F-BCE4-415C289F1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4" y="47"/>
              <a:ext cx="47" cy="154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529" name="文本框 18440">
              <a:extLst>
                <a:ext uri="{FF2B5EF4-FFF2-40B4-BE49-F238E27FC236}">
                  <a16:creationId xmlns:a16="http://schemas.microsoft.com/office/drawing/2014/main" id="{F39C8CED-44EB-413A-A673-4E956ED96D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0" y="0"/>
              <a:ext cx="102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1800" b="1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中断返回过程 </a:t>
              </a:r>
            </a:p>
          </p:txBody>
        </p:sp>
        <p:sp>
          <p:nvSpPr>
            <p:cNvPr id="21530" name="八边形 18441">
              <a:extLst>
                <a:ext uri="{FF2B5EF4-FFF2-40B4-BE49-F238E27FC236}">
                  <a16:creationId xmlns:a16="http://schemas.microsoft.com/office/drawing/2014/main" id="{B29DC7FB-5EDD-457B-A8B2-2AA9C6F641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" y="37"/>
              <a:ext cx="47" cy="154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1513" name="圆角矩形 18442">
            <a:extLst>
              <a:ext uri="{FF2B5EF4-FFF2-40B4-BE49-F238E27FC236}">
                <a16:creationId xmlns:a16="http://schemas.microsoft.com/office/drawing/2014/main" id="{F0E6BD79-ED0D-4AAF-B82C-57C35527D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7375" y="5078413"/>
            <a:ext cx="6819900" cy="914400"/>
          </a:xfrm>
          <a:prstGeom prst="roundRect">
            <a:avLst>
              <a:gd name="adj" fmla="val 4690"/>
            </a:avLst>
          </a:prstGeom>
          <a:noFill/>
          <a:ln w="57150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514" name="矩形 18443">
            <a:extLst>
              <a:ext uri="{FF2B5EF4-FFF2-40B4-BE49-F238E27FC236}">
                <a16:creationId xmlns:a16="http://schemas.microsoft.com/office/drawing/2014/main" id="{30B435F0-4B8A-458B-ACFA-920B9AD803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44750" y="5168900"/>
            <a:ext cx="5807075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200" b="1">
                <a:solidFill>
                  <a:srgbClr val="0000CC"/>
                </a:solidFill>
                <a:latin typeface="楷体_GB2312" pitchFamily="1" charset="-122"/>
                <a:ea typeface="楷体_GB2312" pitchFamily="1" charset="-122"/>
              </a:rPr>
              <a:t>思考题：中断返回指令</a:t>
            </a:r>
            <a:r>
              <a:rPr lang="en-US" altLang="zh-CN" sz="2200" b="1">
                <a:solidFill>
                  <a:srgbClr val="0000CC"/>
                </a:solidFill>
                <a:latin typeface="楷体_GB2312" pitchFamily="1" charset="-122"/>
                <a:ea typeface="楷体_GB2312" pitchFamily="1" charset="-122"/>
              </a:rPr>
              <a:t>IRET</a:t>
            </a:r>
            <a:r>
              <a:rPr lang="zh-CN" altLang="en-US" sz="2200" b="1">
                <a:solidFill>
                  <a:srgbClr val="0000CC"/>
                </a:solidFill>
                <a:latin typeface="楷体_GB2312" pitchFamily="1" charset="-122"/>
                <a:ea typeface="楷体_GB2312" pitchFamily="1" charset="-122"/>
              </a:rPr>
              <a:t>和一般子程序返回</a:t>
            </a:r>
          </a:p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200" b="1">
                <a:solidFill>
                  <a:srgbClr val="0000CC"/>
                </a:solidFill>
                <a:latin typeface="楷体_GB2312" pitchFamily="1" charset="-122"/>
                <a:ea typeface="楷体_GB2312" pitchFamily="1" charset="-122"/>
              </a:rPr>
              <a:t>        指令</a:t>
            </a:r>
            <a:r>
              <a:rPr lang="en-US" altLang="zh-CN" sz="2200" b="1">
                <a:solidFill>
                  <a:srgbClr val="0000CC"/>
                </a:solidFill>
                <a:latin typeface="楷体_GB2312" pitchFamily="1" charset="-122"/>
                <a:ea typeface="楷体_GB2312" pitchFamily="1" charset="-122"/>
              </a:rPr>
              <a:t>RET</a:t>
            </a:r>
            <a:r>
              <a:rPr lang="zh-CN" altLang="en-US" sz="2200" b="1">
                <a:solidFill>
                  <a:srgbClr val="0000CC"/>
                </a:solidFill>
                <a:latin typeface="楷体_GB2312" pitchFamily="1" charset="-122"/>
                <a:ea typeface="楷体_GB2312" pitchFamily="1" charset="-122"/>
              </a:rPr>
              <a:t>有何区别？</a:t>
            </a:r>
          </a:p>
        </p:txBody>
      </p:sp>
      <p:sp>
        <p:nvSpPr>
          <p:cNvPr id="21515" name="直接连接符 18444">
            <a:extLst>
              <a:ext uri="{FF2B5EF4-FFF2-40B4-BE49-F238E27FC236}">
                <a16:creationId xmlns:a16="http://schemas.microsoft.com/office/drawing/2014/main" id="{C68740F8-3A9A-42D1-BE4D-259E90BD6BC1}"/>
              </a:ext>
            </a:extLst>
          </p:cNvPr>
          <p:cNvSpPr>
            <a:spLocks noChangeShapeType="1"/>
          </p:cNvSpPr>
          <p:nvPr/>
        </p:nvSpPr>
        <p:spPr bwMode="auto">
          <a:xfrm>
            <a:off x="923925" y="2362200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1516" name="组合 18445">
            <a:extLst>
              <a:ext uri="{FF2B5EF4-FFF2-40B4-BE49-F238E27FC236}">
                <a16:creationId xmlns:a16="http://schemas.microsoft.com/office/drawing/2014/main" id="{D57E8DD5-4BBE-42FC-B526-714498B089AB}"/>
              </a:ext>
            </a:extLst>
          </p:cNvPr>
          <p:cNvGrpSpPr>
            <a:grpSpLocks/>
          </p:cNvGrpSpPr>
          <p:nvPr/>
        </p:nvGrpSpPr>
        <p:grpSpPr bwMode="auto">
          <a:xfrm>
            <a:off x="215900" y="2590800"/>
            <a:ext cx="1447800" cy="2133600"/>
            <a:chOff x="0" y="0"/>
            <a:chExt cx="1915" cy="1173"/>
          </a:xfrm>
        </p:grpSpPr>
        <p:sp>
          <p:nvSpPr>
            <p:cNvPr id="21525" name="圆角矩形 18446">
              <a:extLst>
                <a:ext uri="{FF2B5EF4-FFF2-40B4-BE49-F238E27FC236}">
                  <a16:creationId xmlns:a16="http://schemas.microsoft.com/office/drawing/2014/main" id="{F76A8AB9-D23A-42AE-A440-81D7AD6DF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526" name="圆角矩形 18447">
              <a:extLst>
                <a:ext uri="{FF2B5EF4-FFF2-40B4-BE49-F238E27FC236}">
                  <a16:creationId xmlns:a16="http://schemas.microsoft.com/office/drawing/2014/main" id="{651FF7A8-55E2-4921-A75A-54A150C704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1517" name="圆角矩形 18448">
            <a:extLst>
              <a:ext uri="{FF2B5EF4-FFF2-40B4-BE49-F238E27FC236}">
                <a16:creationId xmlns:a16="http://schemas.microsoft.com/office/drawing/2014/main" id="{DCDD3AAD-19D3-4E31-B2B6-E7701D089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667000"/>
            <a:ext cx="13716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结束中断服务程序，返回断点执行主程序</a:t>
            </a:r>
          </a:p>
        </p:txBody>
      </p:sp>
      <p:sp>
        <p:nvSpPr>
          <p:cNvPr id="21518" name="矩形 18449">
            <a:extLst>
              <a:ext uri="{FF2B5EF4-FFF2-40B4-BE49-F238E27FC236}">
                <a16:creationId xmlns:a16="http://schemas.microsoft.com/office/drawing/2014/main" id="{DBF2B215-178C-4336-9C32-332C874FE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763" y="1981200"/>
            <a:ext cx="11049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中断返回</a:t>
            </a:r>
          </a:p>
        </p:txBody>
      </p:sp>
      <p:sp>
        <p:nvSpPr>
          <p:cNvPr id="21519" name="直接连接符 18450">
            <a:extLst>
              <a:ext uri="{FF2B5EF4-FFF2-40B4-BE49-F238E27FC236}">
                <a16:creationId xmlns:a16="http://schemas.microsoft.com/office/drawing/2014/main" id="{3AC1844A-82D1-41DD-86D3-9BFB2DB1B6AE}"/>
              </a:ext>
            </a:extLst>
          </p:cNvPr>
          <p:cNvSpPr>
            <a:spLocks noChangeShapeType="1"/>
          </p:cNvSpPr>
          <p:nvPr/>
        </p:nvSpPr>
        <p:spPr bwMode="auto">
          <a:xfrm>
            <a:off x="-142875" y="2178050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0" name="圆角矩形 18451">
            <a:extLst>
              <a:ext uri="{FF2B5EF4-FFF2-40B4-BE49-F238E27FC236}">
                <a16:creationId xmlns:a16="http://schemas.microsoft.com/office/drawing/2014/main" id="{3B17C42F-92FF-4A52-945F-2E99E1C558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525" y="1981200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21521" name="组合 18452">
            <a:extLst>
              <a:ext uri="{FF2B5EF4-FFF2-40B4-BE49-F238E27FC236}">
                <a16:creationId xmlns:a16="http://schemas.microsoft.com/office/drawing/2014/main" id="{336C34FD-EF3B-4C6E-8321-DB33E8AB808B}"/>
              </a:ext>
            </a:extLst>
          </p:cNvPr>
          <p:cNvGrpSpPr>
            <a:grpSpLocks/>
          </p:cNvGrpSpPr>
          <p:nvPr/>
        </p:nvGrpSpPr>
        <p:grpSpPr bwMode="auto">
          <a:xfrm>
            <a:off x="238125" y="4876800"/>
            <a:ext cx="1447800" cy="1312863"/>
            <a:chOff x="0" y="0"/>
            <a:chExt cx="1915" cy="1173"/>
          </a:xfrm>
        </p:grpSpPr>
        <p:sp>
          <p:nvSpPr>
            <p:cNvPr id="21523" name="圆角矩形 18453">
              <a:extLst>
                <a:ext uri="{FF2B5EF4-FFF2-40B4-BE49-F238E27FC236}">
                  <a16:creationId xmlns:a16="http://schemas.microsoft.com/office/drawing/2014/main" id="{93D038E0-E4AC-4604-9824-B19F247ABD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524" name="圆角矩形 18454">
              <a:extLst>
                <a:ext uri="{FF2B5EF4-FFF2-40B4-BE49-F238E27FC236}">
                  <a16:creationId xmlns:a16="http://schemas.microsoft.com/office/drawing/2014/main" id="{A330CD3B-BAC5-45AD-8D1D-12741EBE95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1522" name="圆角矩形 18455">
            <a:extLst>
              <a:ext uri="{FF2B5EF4-FFF2-40B4-BE49-F238E27FC236}">
                <a16:creationId xmlns:a16="http://schemas.microsoft.com/office/drawing/2014/main" id="{83E20D6E-5B4C-4892-A93E-CC17C3F0F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325" y="5105400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找回藏点再搬玉米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日期占位符 1">
            <a:extLst>
              <a:ext uri="{FF2B5EF4-FFF2-40B4-BE49-F238E27FC236}">
                <a16:creationId xmlns:a16="http://schemas.microsoft.com/office/drawing/2014/main" id="{A3A9841F-E8D5-4437-990D-256C15C0110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2D93BECB-2C3A-40E6-91A8-EDDB573ED0D4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2531" name="页脚占位符 2">
            <a:extLst>
              <a:ext uri="{FF2B5EF4-FFF2-40B4-BE49-F238E27FC236}">
                <a16:creationId xmlns:a16="http://schemas.microsoft.com/office/drawing/2014/main" id="{9AFAE1A2-F73C-4A6F-A6DF-3C023E336B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2532" name="标题 19457">
            <a:extLst>
              <a:ext uri="{FF2B5EF4-FFF2-40B4-BE49-F238E27FC236}">
                <a16:creationId xmlns:a16="http://schemas.microsoft.com/office/drawing/2014/main" id="{23D0ADBB-1384-418D-9240-BEA3018E9C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§1.2 </a:t>
            </a:r>
            <a:r>
              <a:rPr lang="zh-CN" altLang="en-US" sz="3200" b="0">
                <a:ea typeface="宋体" panose="02010600030101010101" pitchFamily="2" charset="-122"/>
              </a:rPr>
              <a:t>中断源的确定及接口</a:t>
            </a:r>
          </a:p>
        </p:txBody>
      </p:sp>
      <p:sp>
        <p:nvSpPr>
          <p:cNvPr id="22533" name="文本占位符 19458">
            <a:extLst>
              <a:ext uri="{FF2B5EF4-FFF2-40B4-BE49-F238E27FC236}">
                <a16:creationId xmlns:a16="http://schemas.microsoft.com/office/drawing/2014/main" id="{CE136A07-B9C4-4EC7-B6EB-DBB8D1E03F4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b="1">
                <a:solidFill>
                  <a:srgbClr val="2B166E"/>
                </a:solidFill>
                <a:ea typeface="宋体" panose="02010600030101010101" pitchFamily="2" charset="-122"/>
              </a:rPr>
              <a:t>问题的提出</a:t>
            </a:r>
            <a:r>
              <a:rPr lang="zh-CN" altLang="en-US" b="1">
                <a:solidFill>
                  <a:schemeClr val="tx1"/>
                </a:solidFill>
                <a:ea typeface="宋体" panose="02010600030101010101" pitchFamily="2" charset="-122"/>
              </a:rPr>
              <a:t>：</a:t>
            </a:r>
          </a:p>
          <a:p>
            <a:pPr lvl="1" eaLnBrk="1" hangingPunct="1"/>
            <a:r>
              <a:rPr lang="zh-CN" altLang="en-US">
                <a:latin typeface="仿宋_GB2312" pitchFamily="1" charset="-122"/>
                <a:ea typeface="仿宋_GB2312" pitchFamily="1" charset="-122"/>
              </a:rPr>
              <a:t>CPU在响应中断的时候如何知道是哪个中断源发出的请求呢？</a:t>
            </a:r>
          </a:p>
          <a:p>
            <a:pPr lvl="1" eaLnBrk="1" hangingPunct="1"/>
            <a:r>
              <a:rPr lang="zh-CN" altLang="en-US">
                <a:latin typeface="仿宋_GB2312" pitchFamily="1" charset="-122"/>
                <a:ea typeface="仿宋_GB2312" pitchFamily="1" charset="-122"/>
              </a:rPr>
              <a:t>CPU是如何找到中断服务程序入口地址的？</a:t>
            </a:r>
          </a:p>
          <a:p>
            <a:pPr lvl="1" eaLnBrk="1" hangingPunct="1"/>
            <a:endParaRPr lang="zh-CN" altLang="en-US">
              <a:latin typeface="仿宋_GB2312" pitchFamily="1" charset="-122"/>
              <a:ea typeface="仿宋_GB2312" pitchFamily="1" charset="-122"/>
            </a:endParaRPr>
          </a:p>
          <a:p>
            <a:pPr eaLnBrk="1" hangingPunct="1"/>
            <a:r>
              <a:rPr lang="zh-CN" altLang="en-US" b="1">
                <a:solidFill>
                  <a:srgbClr val="2B166E"/>
                </a:solidFill>
                <a:ea typeface="宋体" panose="02010600030101010101" pitchFamily="2" charset="-122"/>
              </a:rPr>
              <a:t>本节的任务是</a:t>
            </a:r>
            <a:r>
              <a:rPr lang="zh-CN" altLang="en-US" b="1">
                <a:solidFill>
                  <a:schemeClr val="tx1"/>
                </a:solidFill>
                <a:ea typeface="宋体" panose="02010600030101010101" pitchFamily="2" charset="-122"/>
              </a:rPr>
              <a:t>：</a:t>
            </a:r>
          </a:p>
          <a:p>
            <a:pPr lvl="1" eaLnBrk="1" hangingPunct="1"/>
            <a:r>
              <a:rPr lang="zh-CN" altLang="en-US">
                <a:ea typeface="仿宋_GB2312" pitchFamily="1" charset="-122"/>
              </a:rPr>
              <a:t>确定中断源，并找到该中断服务程序的入口地址。</a:t>
            </a:r>
          </a:p>
          <a:p>
            <a:pPr lvl="1" eaLnBrk="1" hangingPunct="1"/>
            <a:endParaRPr lang="zh-CN" altLang="en-US">
              <a:ea typeface="仿宋_GB2312" pitchFamily="1" charset="-122"/>
            </a:endParaRPr>
          </a:p>
          <a:p>
            <a:pPr eaLnBrk="1" hangingPunct="1"/>
            <a:r>
              <a:rPr lang="zh-CN" altLang="en-US" b="1">
                <a:solidFill>
                  <a:srgbClr val="2B166E"/>
                </a:solidFill>
                <a:ea typeface="宋体" panose="02010600030101010101" pitchFamily="2" charset="-122"/>
              </a:rPr>
              <a:t>中断源的识别方法通常有两种</a:t>
            </a:r>
            <a:r>
              <a:rPr lang="zh-CN" altLang="en-US" b="1">
                <a:solidFill>
                  <a:schemeClr val="tx1"/>
                </a:solidFill>
                <a:ea typeface="宋体" panose="02010600030101010101" pitchFamily="2" charset="-122"/>
              </a:rPr>
              <a:t>：</a:t>
            </a:r>
          </a:p>
          <a:p>
            <a:pPr lvl="1" eaLnBrk="1" hangingPunct="1"/>
            <a:r>
              <a:rPr lang="zh-CN" altLang="en-US">
                <a:ea typeface="宋体" panose="02010600030101010101" pitchFamily="2" charset="-122"/>
              </a:rPr>
              <a:t>  </a:t>
            </a:r>
            <a:r>
              <a:rPr lang="zh-CN" altLang="en-US">
                <a:latin typeface="仿宋_GB2312" pitchFamily="1" charset="-122"/>
                <a:ea typeface="仿宋_GB2312" pitchFamily="1" charset="-122"/>
              </a:rPr>
              <a:t>查询中断（软件查询法）</a:t>
            </a:r>
          </a:p>
          <a:p>
            <a:pPr lvl="1" eaLnBrk="1" hangingPunct="1"/>
            <a:r>
              <a:rPr lang="zh-CN" altLang="en-US">
                <a:latin typeface="仿宋_GB2312" pitchFamily="1" charset="-122"/>
                <a:ea typeface="仿宋_GB2312" pitchFamily="1" charset="-122"/>
              </a:rPr>
              <a:t> 矢量中断（硬件识别法）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日期占位符 1">
            <a:extLst>
              <a:ext uri="{FF2B5EF4-FFF2-40B4-BE49-F238E27FC236}">
                <a16:creationId xmlns:a16="http://schemas.microsoft.com/office/drawing/2014/main" id="{7D7C56E3-80EB-4F5C-856C-0A36E109297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C9578FD3-9835-4399-BFB5-0CE880B01D6E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3555" name="页脚占位符 2">
            <a:extLst>
              <a:ext uri="{FF2B5EF4-FFF2-40B4-BE49-F238E27FC236}">
                <a16:creationId xmlns:a16="http://schemas.microsoft.com/office/drawing/2014/main" id="{7BE1EE79-EAE6-4FA4-B974-E3707C5C34E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3556" name="标题 20481">
            <a:extLst>
              <a:ext uri="{FF2B5EF4-FFF2-40B4-BE49-F238E27FC236}">
                <a16:creationId xmlns:a16="http://schemas.microsoft.com/office/drawing/2014/main" id="{9509D7D1-63CF-4BD8-B55F-7B9D000F53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§1.2 </a:t>
            </a:r>
            <a:r>
              <a:rPr lang="zh-CN" altLang="en-US" sz="3200" b="0">
                <a:ea typeface="宋体" panose="02010600030101010101" pitchFamily="2" charset="-122"/>
              </a:rPr>
              <a:t>中断源的确定及接口</a:t>
            </a:r>
          </a:p>
        </p:txBody>
      </p:sp>
      <p:sp>
        <p:nvSpPr>
          <p:cNvPr id="23557" name="文本占位符 20482">
            <a:extLst>
              <a:ext uri="{FF2B5EF4-FFF2-40B4-BE49-F238E27FC236}">
                <a16:creationId xmlns:a16="http://schemas.microsoft.com/office/drawing/2014/main" id="{60CA8603-2CA0-4DE2-A34E-0102CDF9C8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sz="2400" b="1">
                <a:ea typeface="宋体" panose="02010600030101010101" pitchFamily="2" charset="-122"/>
              </a:rPr>
              <a:t>一、</a:t>
            </a:r>
            <a:r>
              <a:rPr lang="zh-CN" altLang="en-US" sz="2400" b="1">
                <a:solidFill>
                  <a:schemeClr val="tx1"/>
                </a:solidFill>
                <a:ea typeface="宋体" panose="02010600030101010101" pitchFamily="2" charset="-122"/>
              </a:rPr>
              <a:t>查询中断（软件查询法）及其接口</a:t>
            </a:r>
          </a:p>
          <a:p>
            <a:pPr lvl="1" eaLnBrk="1" hangingPunct="1"/>
            <a:r>
              <a:rPr lang="zh-CN" altLang="en-US" b="1">
                <a:solidFill>
                  <a:srgbClr val="2B166E"/>
                </a:solidFill>
                <a:ea typeface="宋体" panose="02010600030101010101" pitchFamily="2" charset="-122"/>
              </a:rPr>
              <a:t>定义</a:t>
            </a:r>
          </a:p>
          <a:p>
            <a:pPr lvl="1" eaLnBrk="1" hangingPunct="1"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zh-CN" altLang="en-US" sz="2000">
                <a:ea typeface="宋体" panose="02010600030101010101" pitchFamily="2" charset="-122"/>
              </a:rPr>
              <a:t>    </a:t>
            </a:r>
            <a:r>
              <a:rPr lang="zh-CN" altLang="en-US" sz="2200">
                <a:ea typeface="仿宋_GB2312" pitchFamily="1" charset="-122"/>
              </a:rPr>
              <a:t>查询中断是用软件查询的方法识别中断源。在外设有中断请求时，从多个设备中查找请求中断的那个中断源。</a:t>
            </a:r>
          </a:p>
          <a:p>
            <a:pPr lvl="1" eaLnBrk="1" hangingPunct="1"/>
            <a:r>
              <a:rPr lang="zh-CN" altLang="en-US" b="1">
                <a:solidFill>
                  <a:srgbClr val="2B166E"/>
                </a:solidFill>
                <a:ea typeface="宋体" panose="02010600030101010101" pitchFamily="2" charset="-122"/>
              </a:rPr>
              <a:t>查询中断的接口方法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000">
                <a:ea typeface="宋体" panose="02010600030101010101" pitchFamily="2" charset="-122"/>
              </a:rPr>
              <a:t>		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查询中断接口电路通常包括以下内容：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		1、每个外部中断源有一个中断请求线接入中断系统；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		2、向CPU的INTR引脚发出中断请求信号的</a:t>
            </a:r>
            <a:r>
              <a:rPr lang="zh-CN" altLang="en-US" sz="2200" b="1">
                <a:solidFill>
                  <a:srgbClr val="0000CC"/>
                </a:solidFill>
                <a:latin typeface="Verdana" panose="020B0604030504040204" pitchFamily="34" charset="0"/>
                <a:ea typeface="仿宋_GB2312" pitchFamily="1" charset="-122"/>
              </a:rPr>
              <a:t>“</a:t>
            </a:r>
            <a:r>
              <a:rPr lang="zh-CN" altLang="en-US" sz="2200" b="1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或</a:t>
            </a:r>
            <a:r>
              <a:rPr lang="zh-CN" altLang="en-US" sz="2200" b="1">
                <a:solidFill>
                  <a:srgbClr val="0000CC"/>
                </a:solidFill>
                <a:latin typeface="Verdana" panose="020B0604030504040204" pitchFamily="34" charset="0"/>
                <a:ea typeface="仿宋_GB2312" pitchFamily="1" charset="-122"/>
              </a:rPr>
              <a:t>”</a:t>
            </a:r>
            <a:r>
              <a:rPr lang="zh-CN" altLang="en-US" sz="2200" b="1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电路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；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   3、</a:t>
            </a:r>
            <a:r>
              <a:rPr lang="zh-CN" altLang="en-US" sz="2200" b="1">
                <a:solidFill>
                  <a:srgbClr val="4863D8"/>
                </a:solidFill>
                <a:latin typeface="仿宋_GB2312" pitchFamily="1" charset="-122"/>
                <a:ea typeface="仿宋_GB2312" pitchFamily="1" charset="-122"/>
              </a:rPr>
              <a:t>中断请求锁存器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及其</a:t>
            </a:r>
            <a:r>
              <a:rPr lang="zh-CN" altLang="en-US" sz="2200" b="1">
                <a:solidFill>
                  <a:srgbClr val="4863D8"/>
                </a:solidFill>
                <a:latin typeface="仿宋_GB2312" pitchFamily="1" charset="-122"/>
                <a:ea typeface="仿宋_GB2312" pitchFamily="1" charset="-122"/>
              </a:rPr>
              <a:t>译码电路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：用于保存中断请求信息；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	 4、程序读取中断请求信息，</a:t>
            </a:r>
            <a:r>
              <a:rPr lang="zh-CN" altLang="en-US" sz="2200" b="1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逐位查询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是何中断源发出</a:t>
            </a:r>
          </a:p>
          <a:p>
            <a:pPr lvl="1" eaLnBrk="1" hangingPunct="1">
              <a:buFont typeface="Wingdings" panose="05000000000000000000" pitchFamily="2" charset="2"/>
              <a:buNone/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      的中断请求，并调用其中断服务程序。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日期占位符 1">
            <a:extLst>
              <a:ext uri="{FF2B5EF4-FFF2-40B4-BE49-F238E27FC236}">
                <a16:creationId xmlns:a16="http://schemas.microsoft.com/office/drawing/2014/main" id="{C8BA45EC-A3AE-4945-9ACA-4934A6ECF3D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ABFD73E2-801E-443C-8367-584691C9EE4C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4579" name="页脚占位符 2">
            <a:extLst>
              <a:ext uri="{FF2B5EF4-FFF2-40B4-BE49-F238E27FC236}">
                <a16:creationId xmlns:a16="http://schemas.microsoft.com/office/drawing/2014/main" id="{924EDF6D-44B2-473C-9AF1-C99AC28DE85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4580" name="标题 27649">
            <a:extLst>
              <a:ext uri="{FF2B5EF4-FFF2-40B4-BE49-F238E27FC236}">
                <a16:creationId xmlns:a16="http://schemas.microsoft.com/office/drawing/2014/main" id="{6F00F1F5-979C-4F9C-B037-B1502F0F5F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§1.2 </a:t>
            </a:r>
            <a:r>
              <a:rPr lang="zh-CN" altLang="en-US" b="0">
                <a:ea typeface="宋体" panose="02010600030101010101" pitchFamily="2" charset="-122"/>
              </a:rPr>
              <a:t>中断源的确定及接口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4581" name="文本占位符 27650">
            <a:extLst>
              <a:ext uri="{FF2B5EF4-FFF2-40B4-BE49-F238E27FC236}">
                <a16:creationId xmlns:a16="http://schemas.microsoft.com/office/drawing/2014/main" id="{A17DB036-825D-45CC-AC00-7422272254C4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1323975"/>
            <a:ext cx="6858000" cy="3324225"/>
          </a:xfrm>
        </p:spPr>
        <p:txBody>
          <a:bodyPr/>
          <a:lstStyle/>
          <a:p>
            <a:pPr eaLnBrk="1" hangingPunct="1"/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1）软件查询中断源</a:t>
            </a:r>
          </a:p>
          <a:p>
            <a:pPr eaLnBrk="1" hangingPunct="1"/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把各个外设的中断请求信号</a:t>
            </a:r>
            <a:r>
              <a:rPr lang="zh-CN" altLang="en-US" sz="2400">
                <a:solidFill>
                  <a:srgbClr val="2B166E"/>
                </a:solidFill>
                <a:ea typeface="仿宋_GB2312" pitchFamily="1" charset="-122"/>
              </a:rPr>
              <a:t>“</a:t>
            </a:r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相或</a:t>
            </a:r>
            <a:r>
              <a:rPr lang="zh-CN" altLang="en-US" sz="2400">
                <a:solidFill>
                  <a:srgbClr val="2B166E"/>
                </a:solidFill>
                <a:ea typeface="仿宋_GB2312" pitchFamily="1" charset="-122"/>
              </a:rPr>
              <a:t>”</a:t>
            </a:r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，产生一个总的中断请求信号。</a:t>
            </a:r>
          </a:p>
          <a:p>
            <a:pPr eaLnBrk="1" hangingPunct="1"/>
            <a:endParaRPr lang="zh-CN" altLang="en-US">
              <a:solidFill>
                <a:srgbClr val="2B166E"/>
              </a:solidFill>
              <a:latin typeface="仿宋_GB2312" pitchFamily="1" charset="-122"/>
              <a:ea typeface="仿宋_GB2312" pitchFamily="1" charset="-122"/>
            </a:endParaRPr>
          </a:p>
        </p:txBody>
      </p:sp>
      <p:sp>
        <p:nvSpPr>
          <p:cNvPr id="24582" name="矩形 27651">
            <a:extLst>
              <a:ext uri="{FF2B5EF4-FFF2-40B4-BE49-F238E27FC236}">
                <a16:creationId xmlns:a16="http://schemas.microsoft.com/office/drawing/2014/main" id="{B7A55350-E37B-4037-A8AE-3A039BDD7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4583" name="矩形 27652">
            <a:extLst>
              <a:ext uri="{FF2B5EF4-FFF2-40B4-BE49-F238E27FC236}">
                <a16:creationId xmlns:a16="http://schemas.microsoft.com/office/drawing/2014/main" id="{54B68160-4BFD-4F36-9D39-738B7DA4E1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2763" y="4298950"/>
            <a:ext cx="446087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584" name="矩形 27653">
            <a:extLst>
              <a:ext uri="{FF2B5EF4-FFF2-40B4-BE49-F238E27FC236}">
                <a16:creationId xmlns:a16="http://schemas.microsoft.com/office/drawing/2014/main" id="{C2B526D4-523E-4A8D-98AA-0D9740164D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4298950"/>
            <a:ext cx="4445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585" name="矩形 27654">
            <a:extLst>
              <a:ext uri="{FF2B5EF4-FFF2-40B4-BE49-F238E27FC236}">
                <a16:creationId xmlns:a16="http://schemas.microsoft.com/office/drawing/2014/main" id="{D7097139-6154-4ED5-941A-8898C0C739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70588" y="4298950"/>
            <a:ext cx="4476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586" name="矩形 27655">
            <a:extLst>
              <a:ext uri="{FF2B5EF4-FFF2-40B4-BE49-F238E27FC236}">
                <a16:creationId xmlns:a16="http://schemas.microsoft.com/office/drawing/2014/main" id="{01C62F00-AF23-40E6-B5A1-2229D5A81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4500" y="4298950"/>
            <a:ext cx="446088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587" name="矩形 27656">
            <a:extLst>
              <a:ext uri="{FF2B5EF4-FFF2-40B4-BE49-F238E27FC236}">
                <a16:creationId xmlns:a16="http://schemas.microsoft.com/office/drawing/2014/main" id="{9061EB02-D68B-4357-BC50-070455E21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8413" y="4298950"/>
            <a:ext cx="446087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588" name="矩形 27657">
            <a:extLst>
              <a:ext uri="{FF2B5EF4-FFF2-40B4-BE49-F238E27FC236}">
                <a16:creationId xmlns:a16="http://schemas.microsoft.com/office/drawing/2014/main" id="{B560AED0-2290-4DE1-9EC7-DD2B3CA9A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2325" y="4298950"/>
            <a:ext cx="446088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589" name="矩形 27658">
            <a:extLst>
              <a:ext uri="{FF2B5EF4-FFF2-40B4-BE49-F238E27FC236}">
                <a16:creationId xmlns:a16="http://schemas.microsoft.com/office/drawing/2014/main" id="{5C3CDBCB-B7AF-44E4-B072-BA5D66D2F1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6238" y="4298950"/>
            <a:ext cx="446087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590" name="矩形 27659">
            <a:extLst>
              <a:ext uri="{FF2B5EF4-FFF2-40B4-BE49-F238E27FC236}">
                <a16:creationId xmlns:a16="http://schemas.microsoft.com/office/drawing/2014/main" id="{363B926A-6FA4-4D78-8D95-B16F5DC76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0150" y="4298950"/>
            <a:ext cx="446088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4591" name="直接连接符 27660">
            <a:extLst>
              <a:ext uri="{FF2B5EF4-FFF2-40B4-BE49-F238E27FC236}">
                <a16:creationId xmlns:a16="http://schemas.microsoft.com/office/drawing/2014/main" id="{026DFCB1-7823-4497-A167-B8C22308C615}"/>
              </a:ext>
            </a:extLst>
          </p:cNvPr>
          <p:cNvSpPr>
            <a:spLocks noChangeShapeType="1"/>
          </p:cNvSpPr>
          <p:nvPr/>
        </p:nvSpPr>
        <p:spPr bwMode="auto">
          <a:xfrm>
            <a:off x="3740150" y="4298950"/>
            <a:ext cx="35687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92" name="直接连接符 27661">
            <a:extLst>
              <a:ext uri="{FF2B5EF4-FFF2-40B4-BE49-F238E27FC236}">
                <a16:creationId xmlns:a16="http://schemas.microsoft.com/office/drawing/2014/main" id="{FED4A902-067D-45A5-87B9-EBD8C41EF59A}"/>
              </a:ext>
            </a:extLst>
          </p:cNvPr>
          <p:cNvSpPr>
            <a:spLocks noChangeShapeType="1"/>
          </p:cNvSpPr>
          <p:nvPr/>
        </p:nvSpPr>
        <p:spPr bwMode="auto">
          <a:xfrm>
            <a:off x="3740150" y="4737100"/>
            <a:ext cx="35687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93" name="直接连接符 27662">
            <a:extLst>
              <a:ext uri="{FF2B5EF4-FFF2-40B4-BE49-F238E27FC236}">
                <a16:creationId xmlns:a16="http://schemas.microsoft.com/office/drawing/2014/main" id="{E4DB5A4D-A803-4093-B7CB-33D257C15692}"/>
              </a:ext>
            </a:extLst>
          </p:cNvPr>
          <p:cNvSpPr>
            <a:spLocks noChangeShapeType="1"/>
          </p:cNvSpPr>
          <p:nvPr/>
        </p:nvSpPr>
        <p:spPr bwMode="auto">
          <a:xfrm>
            <a:off x="3740150" y="4298950"/>
            <a:ext cx="0" cy="4381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94" name="直接连接符 27663">
            <a:extLst>
              <a:ext uri="{FF2B5EF4-FFF2-40B4-BE49-F238E27FC236}">
                <a16:creationId xmlns:a16="http://schemas.microsoft.com/office/drawing/2014/main" id="{4B019151-81DB-4596-8DBE-FD611221EAA6}"/>
              </a:ext>
            </a:extLst>
          </p:cNvPr>
          <p:cNvSpPr>
            <a:spLocks noChangeShapeType="1"/>
          </p:cNvSpPr>
          <p:nvPr/>
        </p:nvSpPr>
        <p:spPr bwMode="auto">
          <a:xfrm>
            <a:off x="4186238" y="4298950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95" name="直接连接符 27664">
            <a:extLst>
              <a:ext uri="{FF2B5EF4-FFF2-40B4-BE49-F238E27FC236}">
                <a16:creationId xmlns:a16="http://schemas.microsoft.com/office/drawing/2014/main" id="{7A009AEF-ACA3-402D-9243-82C4C9343F33}"/>
              </a:ext>
            </a:extLst>
          </p:cNvPr>
          <p:cNvSpPr>
            <a:spLocks noChangeShapeType="1"/>
          </p:cNvSpPr>
          <p:nvPr/>
        </p:nvSpPr>
        <p:spPr bwMode="auto">
          <a:xfrm>
            <a:off x="4632325" y="4298950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96" name="直接连接符 27665">
            <a:extLst>
              <a:ext uri="{FF2B5EF4-FFF2-40B4-BE49-F238E27FC236}">
                <a16:creationId xmlns:a16="http://schemas.microsoft.com/office/drawing/2014/main" id="{C5A08563-32B7-4385-A24B-E02029F58904}"/>
              </a:ext>
            </a:extLst>
          </p:cNvPr>
          <p:cNvSpPr>
            <a:spLocks noChangeShapeType="1"/>
          </p:cNvSpPr>
          <p:nvPr/>
        </p:nvSpPr>
        <p:spPr bwMode="auto">
          <a:xfrm>
            <a:off x="5078413" y="4298950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97" name="直接连接符 27666">
            <a:extLst>
              <a:ext uri="{FF2B5EF4-FFF2-40B4-BE49-F238E27FC236}">
                <a16:creationId xmlns:a16="http://schemas.microsoft.com/office/drawing/2014/main" id="{8FF9E40E-FD58-4AE2-9BC4-5FB9D2A20AB6}"/>
              </a:ext>
            </a:extLst>
          </p:cNvPr>
          <p:cNvSpPr>
            <a:spLocks noChangeShapeType="1"/>
          </p:cNvSpPr>
          <p:nvPr/>
        </p:nvSpPr>
        <p:spPr bwMode="auto">
          <a:xfrm>
            <a:off x="5524500" y="4298950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98" name="直接连接符 27667">
            <a:extLst>
              <a:ext uri="{FF2B5EF4-FFF2-40B4-BE49-F238E27FC236}">
                <a16:creationId xmlns:a16="http://schemas.microsoft.com/office/drawing/2014/main" id="{46D69B7E-3E38-450D-9890-BA0B213FA079}"/>
              </a:ext>
            </a:extLst>
          </p:cNvPr>
          <p:cNvSpPr>
            <a:spLocks noChangeShapeType="1"/>
          </p:cNvSpPr>
          <p:nvPr/>
        </p:nvSpPr>
        <p:spPr bwMode="auto">
          <a:xfrm>
            <a:off x="5970588" y="4298950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99" name="直接连接符 27668">
            <a:extLst>
              <a:ext uri="{FF2B5EF4-FFF2-40B4-BE49-F238E27FC236}">
                <a16:creationId xmlns:a16="http://schemas.microsoft.com/office/drawing/2014/main" id="{0FA00138-2F84-4DE3-A39D-9313250BC9D0}"/>
              </a:ext>
            </a:extLst>
          </p:cNvPr>
          <p:cNvSpPr>
            <a:spLocks noChangeShapeType="1"/>
          </p:cNvSpPr>
          <p:nvPr/>
        </p:nvSpPr>
        <p:spPr bwMode="auto">
          <a:xfrm>
            <a:off x="6418263" y="4298950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0" name="直接连接符 27669">
            <a:extLst>
              <a:ext uri="{FF2B5EF4-FFF2-40B4-BE49-F238E27FC236}">
                <a16:creationId xmlns:a16="http://schemas.microsoft.com/office/drawing/2014/main" id="{471F9AA8-8655-467E-BD68-7D4F96B1A8C8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2763" y="4298950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1" name="直接连接符 27670">
            <a:extLst>
              <a:ext uri="{FF2B5EF4-FFF2-40B4-BE49-F238E27FC236}">
                <a16:creationId xmlns:a16="http://schemas.microsoft.com/office/drawing/2014/main" id="{EC0FA6CF-39E0-4A43-94E1-513097FF69A2}"/>
              </a:ext>
            </a:extLst>
          </p:cNvPr>
          <p:cNvSpPr>
            <a:spLocks noChangeShapeType="1"/>
          </p:cNvSpPr>
          <p:nvPr/>
        </p:nvSpPr>
        <p:spPr bwMode="auto">
          <a:xfrm>
            <a:off x="7308850" y="4298950"/>
            <a:ext cx="0" cy="4381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2" name="直接连接符 27671">
            <a:extLst>
              <a:ext uri="{FF2B5EF4-FFF2-40B4-BE49-F238E27FC236}">
                <a16:creationId xmlns:a16="http://schemas.microsoft.com/office/drawing/2014/main" id="{2ACDD7D5-2DA3-46DA-9182-A3C7D54DCA4C}"/>
              </a:ext>
            </a:extLst>
          </p:cNvPr>
          <p:cNvSpPr>
            <a:spLocks noChangeShapeType="1"/>
          </p:cNvSpPr>
          <p:nvPr/>
        </p:nvSpPr>
        <p:spPr bwMode="auto">
          <a:xfrm>
            <a:off x="3968750" y="3957638"/>
            <a:ext cx="0" cy="3413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3" name="直接连接符 27672">
            <a:extLst>
              <a:ext uri="{FF2B5EF4-FFF2-40B4-BE49-F238E27FC236}">
                <a16:creationId xmlns:a16="http://schemas.microsoft.com/office/drawing/2014/main" id="{25D98035-47E7-485A-80FE-34336F78B895}"/>
              </a:ext>
            </a:extLst>
          </p:cNvPr>
          <p:cNvSpPr>
            <a:spLocks noChangeShapeType="1"/>
          </p:cNvSpPr>
          <p:nvPr/>
        </p:nvSpPr>
        <p:spPr bwMode="auto">
          <a:xfrm>
            <a:off x="3968750" y="3957638"/>
            <a:ext cx="847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4" name="直接连接符 27673">
            <a:extLst>
              <a:ext uri="{FF2B5EF4-FFF2-40B4-BE49-F238E27FC236}">
                <a16:creationId xmlns:a16="http://schemas.microsoft.com/office/drawing/2014/main" id="{63E0B5EC-E5C9-416F-A9FA-8BAB313C380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816475" y="3859213"/>
            <a:ext cx="0" cy="98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5" name="直接连接符 27674">
            <a:extLst>
              <a:ext uri="{FF2B5EF4-FFF2-40B4-BE49-F238E27FC236}">
                <a16:creationId xmlns:a16="http://schemas.microsoft.com/office/drawing/2014/main" id="{A811D259-2CFE-44FE-A2ED-A0D13EA7FA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448175" y="4043363"/>
            <a:ext cx="0" cy="2524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6" name="直接连接符 27675">
            <a:extLst>
              <a:ext uri="{FF2B5EF4-FFF2-40B4-BE49-F238E27FC236}">
                <a16:creationId xmlns:a16="http://schemas.microsoft.com/office/drawing/2014/main" id="{DAC6A25C-F4F1-4631-8BC9-3B6EC4B672B8}"/>
              </a:ext>
            </a:extLst>
          </p:cNvPr>
          <p:cNvSpPr>
            <a:spLocks noChangeShapeType="1"/>
          </p:cNvSpPr>
          <p:nvPr/>
        </p:nvSpPr>
        <p:spPr bwMode="auto">
          <a:xfrm>
            <a:off x="4448175" y="4043363"/>
            <a:ext cx="5397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7" name="直接连接符 27676">
            <a:extLst>
              <a:ext uri="{FF2B5EF4-FFF2-40B4-BE49-F238E27FC236}">
                <a16:creationId xmlns:a16="http://schemas.microsoft.com/office/drawing/2014/main" id="{ACB92A14-C44E-4E63-B7E2-3C61A0B9FA2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997450" y="3859213"/>
            <a:ext cx="0" cy="1619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8" name="直接连接符 27677">
            <a:extLst>
              <a:ext uri="{FF2B5EF4-FFF2-40B4-BE49-F238E27FC236}">
                <a16:creationId xmlns:a16="http://schemas.microsoft.com/office/drawing/2014/main" id="{007A95BE-E079-423F-A209-70729407BB1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22938" y="3811588"/>
            <a:ext cx="0" cy="487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09" name="直接连接符 27678">
            <a:extLst>
              <a:ext uri="{FF2B5EF4-FFF2-40B4-BE49-F238E27FC236}">
                <a16:creationId xmlns:a16="http://schemas.microsoft.com/office/drawing/2014/main" id="{120CF576-9FE1-42F7-BFEF-90159397026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119813" y="4103688"/>
            <a:ext cx="0" cy="1952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10" name="直接连接符 27679">
            <a:extLst>
              <a:ext uri="{FF2B5EF4-FFF2-40B4-BE49-F238E27FC236}">
                <a16:creationId xmlns:a16="http://schemas.microsoft.com/office/drawing/2014/main" id="{0C550F79-39DF-4913-9D18-7838A046940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92800" y="4103688"/>
            <a:ext cx="2270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11" name="直接连接符 27680">
            <a:extLst>
              <a:ext uri="{FF2B5EF4-FFF2-40B4-BE49-F238E27FC236}">
                <a16:creationId xmlns:a16="http://schemas.microsoft.com/office/drawing/2014/main" id="{EE0B8B74-443E-43D7-B74F-DA067B7F4AA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892800" y="3859213"/>
            <a:ext cx="0" cy="2444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12" name="直接连接符 27681">
            <a:extLst>
              <a:ext uri="{FF2B5EF4-FFF2-40B4-BE49-F238E27FC236}">
                <a16:creationId xmlns:a16="http://schemas.microsoft.com/office/drawing/2014/main" id="{867E2454-32D0-48D0-A7F1-F5FF714A0EB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72250" y="4043363"/>
            <a:ext cx="0" cy="2524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13" name="直接连接符 27682">
            <a:extLst>
              <a:ext uri="{FF2B5EF4-FFF2-40B4-BE49-F238E27FC236}">
                <a16:creationId xmlns:a16="http://schemas.microsoft.com/office/drawing/2014/main" id="{39D771C4-CE98-4480-B2CE-C057A8A6FEE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024563" y="4033838"/>
            <a:ext cx="5572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14" name="直接连接符 27683">
            <a:extLst>
              <a:ext uri="{FF2B5EF4-FFF2-40B4-BE49-F238E27FC236}">
                <a16:creationId xmlns:a16="http://schemas.microsoft.com/office/drawing/2014/main" id="{22B69BFF-909C-4088-8187-722AF5AD4BB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24563" y="3821113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15" name="直接连接符 27684">
            <a:extLst>
              <a:ext uri="{FF2B5EF4-FFF2-40B4-BE49-F238E27FC236}">
                <a16:creationId xmlns:a16="http://schemas.microsoft.com/office/drawing/2014/main" id="{3FCC41D9-7113-4A75-8938-3B4030156A9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24688" y="3957638"/>
            <a:ext cx="0" cy="3413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16" name="直接连接符 27685">
            <a:extLst>
              <a:ext uri="{FF2B5EF4-FFF2-40B4-BE49-F238E27FC236}">
                <a16:creationId xmlns:a16="http://schemas.microsoft.com/office/drawing/2014/main" id="{9E554238-06D5-41A0-A758-BDCEE344E0A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19813" y="3957638"/>
            <a:ext cx="9048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17" name="直接连接符 27686">
            <a:extLst>
              <a:ext uri="{FF2B5EF4-FFF2-40B4-BE49-F238E27FC236}">
                <a16:creationId xmlns:a16="http://schemas.microsoft.com/office/drawing/2014/main" id="{0254AC59-7BF8-4436-A45D-5CE10CCFAAE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119813" y="3811588"/>
            <a:ext cx="0" cy="1460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18" name="文本框 27687">
            <a:extLst>
              <a:ext uri="{FF2B5EF4-FFF2-40B4-BE49-F238E27FC236}">
                <a16:creationId xmlns:a16="http://schemas.microsoft.com/office/drawing/2014/main" id="{2C6B5F90-2CBD-4E37-9660-A2B27EC94F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1838" y="4005263"/>
            <a:ext cx="2825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24619" name="文本框 27688">
            <a:extLst>
              <a:ext uri="{FF2B5EF4-FFF2-40B4-BE49-F238E27FC236}">
                <a16:creationId xmlns:a16="http://schemas.microsoft.com/office/drawing/2014/main" id="{CF53C4A6-B3C1-4521-A669-6D71CEC2FC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4005263"/>
            <a:ext cx="28416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24620" name="文本框 27689">
            <a:extLst>
              <a:ext uri="{FF2B5EF4-FFF2-40B4-BE49-F238E27FC236}">
                <a16:creationId xmlns:a16="http://schemas.microsoft.com/office/drawing/2014/main" id="{374D9002-352D-46A9-A514-A3921580BF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9813" y="4000500"/>
            <a:ext cx="28416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24621" name="文本框 27690">
            <a:extLst>
              <a:ext uri="{FF2B5EF4-FFF2-40B4-BE49-F238E27FC236}">
                <a16:creationId xmlns:a16="http://schemas.microsoft.com/office/drawing/2014/main" id="{829BE1F9-CEEE-4B10-8268-41B21416C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4313" y="3987800"/>
            <a:ext cx="3968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7</a:t>
            </a:r>
          </a:p>
        </p:txBody>
      </p:sp>
      <p:sp>
        <p:nvSpPr>
          <p:cNvPr id="24622" name="文本框 27691">
            <a:extLst>
              <a:ext uri="{FF2B5EF4-FFF2-40B4-BE49-F238E27FC236}">
                <a16:creationId xmlns:a16="http://schemas.microsoft.com/office/drawing/2014/main" id="{09F1186E-1F83-4754-A7C4-8E1F9082E3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6888" y="2844800"/>
            <a:ext cx="5683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INT</a:t>
            </a:r>
          </a:p>
        </p:txBody>
      </p:sp>
      <p:sp>
        <p:nvSpPr>
          <p:cNvPr id="24623" name="直接连接符 27692">
            <a:extLst>
              <a:ext uri="{FF2B5EF4-FFF2-40B4-BE49-F238E27FC236}">
                <a16:creationId xmlns:a16="http://schemas.microsoft.com/office/drawing/2014/main" id="{FAEDFECB-0D44-402C-AC79-48D0F773567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68750" y="4737100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24" name="文本框 27693">
            <a:extLst>
              <a:ext uri="{FF2B5EF4-FFF2-40B4-BE49-F238E27FC236}">
                <a16:creationId xmlns:a16="http://schemas.microsoft.com/office/drawing/2014/main" id="{AAD2BB05-B4B8-47F5-A19F-2327ED95D4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8888" y="5175250"/>
            <a:ext cx="338137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磁盘</a:t>
            </a:r>
          </a:p>
        </p:txBody>
      </p:sp>
      <p:sp>
        <p:nvSpPr>
          <p:cNvPr id="24625" name="文本框 27694">
            <a:extLst>
              <a:ext uri="{FF2B5EF4-FFF2-40B4-BE49-F238E27FC236}">
                <a16:creationId xmlns:a16="http://schemas.microsoft.com/office/drawing/2014/main" id="{F46E607D-BD0C-4FBD-8F2A-2EA3E6349A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2588" y="5175250"/>
            <a:ext cx="34131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磁带</a:t>
            </a:r>
          </a:p>
        </p:txBody>
      </p:sp>
      <p:sp>
        <p:nvSpPr>
          <p:cNvPr id="24626" name="直接连接符 27695">
            <a:extLst>
              <a:ext uri="{FF2B5EF4-FFF2-40B4-BE49-F238E27FC236}">
                <a16:creationId xmlns:a16="http://schemas.microsoft.com/office/drawing/2014/main" id="{E5057160-0364-421F-8207-F8B566BD8C0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64038" y="4737100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27" name="直接连接符 27696">
            <a:extLst>
              <a:ext uri="{FF2B5EF4-FFF2-40B4-BE49-F238E27FC236}">
                <a16:creationId xmlns:a16="http://schemas.microsoft.com/office/drawing/2014/main" id="{658BF30F-5505-4CEE-88D9-9AC091CA05F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816475" y="4737100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28" name="直接连接符 27697">
            <a:extLst>
              <a:ext uri="{FF2B5EF4-FFF2-40B4-BE49-F238E27FC236}">
                <a16:creationId xmlns:a16="http://schemas.microsoft.com/office/drawing/2014/main" id="{5B29EA82-8162-428B-A9F3-1DAE972E384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22938" y="4737100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29" name="直接连接符 27698">
            <a:extLst>
              <a:ext uri="{FF2B5EF4-FFF2-40B4-BE49-F238E27FC236}">
                <a16:creationId xmlns:a16="http://schemas.microsoft.com/office/drawing/2014/main" id="{D42B2DCB-8D97-47F2-BBAB-7007BBA5A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84963" y="4737100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30" name="直接连接符 27699">
            <a:extLst>
              <a:ext uri="{FF2B5EF4-FFF2-40B4-BE49-F238E27FC236}">
                <a16:creationId xmlns:a16="http://schemas.microsoft.com/office/drawing/2014/main" id="{7925A85D-DA54-4E04-9DBE-D9CA731120F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81838" y="4737100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31" name="文本框 27700">
            <a:extLst>
              <a:ext uri="{FF2B5EF4-FFF2-40B4-BE49-F238E27FC236}">
                <a16:creationId xmlns:a16="http://schemas.microsoft.com/office/drawing/2014/main" id="{4E258CA3-2863-46F9-B3D7-623D726B03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5450" y="5292725"/>
            <a:ext cx="730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CRT</a:t>
            </a:r>
          </a:p>
        </p:txBody>
      </p:sp>
      <p:sp>
        <p:nvSpPr>
          <p:cNvPr id="24632" name="文本框 27701">
            <a:extLst>
              <a:ext uri="{FF2B5EF4-FFF2-40B4-BE49-F238E27FC236}">
                <a16:creationId xmlns:a16="http://schemas.microsoft.com/office/drawing/2014/main" id="{F3B78397-A0AD-4D88-A87A-D248CE5C05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688" y="5126038"/>
            <a:ext cx="341312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键盘</a:t>
            </a:r>
          </a:p>
        </p:txBody>
      </p:sp>
      <p:sp>
        <p:nvSpPr>
          <p:cNvPr id="24633" name="文本框 27702">
            <a:extLst>
              <a:ext uri="{FF2B5EF4-FFF2-40B4-BE49-F238E27FC236}">
                <a16:creationId xmlns:a16="http://schemas.microsoft.com/office/drawing/2014/main" id="{5056E2E4-6F1F-4348-8A28-EFC879FCDC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13563" y="5129213"/>
            <a:ext cx="28416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打印</a:t>
            </a:r>
          </a:p>
        </p:txBody>
      </p:sp>
      <p:sp>
        <p:nvSpPr>
          <p:cNvPr id="24634" name="文本框 27703">
            <a:extLst>
              <a:ext uri="{FF2B5EF4-FFF2-40B4-BE49-F238E27FC236}">
                <a16:creationId xmlns:a16="http://schemas.microsoft.com/office/drawing/2014/main" id="{3EC6CC33-F2C5-47AC-9A38-7BFBADBEC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1125" y="3276600"/>
            <a:ext cx="62071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rgbClr val="FF0066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“或”</a:t>
            </a:r>
          </a:p>
        </p:txBody>
      </p:sp>
      <p:sp>
        <p:nvSpPr>
          <p:cNvPr id="24635" name="直接连接符 27704">
            <a:extLst>
              <a:ext uri="{FF2B5EF4-FFF2-40B4-BE49-F238E27FC236}">
                <a16:creationId xmlns:a16="http://schemas.microsoft.com/office/drawing/2014/main" id="{AB1449C2-ECE4-468A-95EA-1DBA833AC78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49950" y="3373438"/>
            <a:ext cx="566738" cy="96837"/>
          </a:xfrm>
          <a:prstGeom prst="line">
            <a:avLst/>
          </a:prstGeom>
          <a:noFill/>
          <a:ln w="9525">
            <a:solidFill>
              <a:srgbClr val="FF0066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36" name="文本框 27705">
            <a:extLst>
              <a:ext uri="{FF2B5EF4-FFF2-40B4-BE49-F238E27FC236}">
                <a16:creationId xmlns:a16="http://schemas.microsoft.com/office/drawing/2014/main" id="{5B4612BB-BA0C-4CAB-B876-99F5E3243C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9900" y="4281488"/>
            <a:ext cx="17272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端口号＝</a:t>
            </a: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XXH</a:t>
            </a:r>
          </a:p>
        </p:txBody>
      </p:sp>
      <p:sp>
        <p:nvSpPr>
          <p:cNvPr id="24637" name="任意多边形 27706">
            <a:extLst>
              <a:ext uri="{FF2B5EF4-FFF2-40B4-BE49-F238E27FC236}">
                <a16:creationId xmlns:a16="http://schemas.microsoft.com/office/drawing/2014/main" id="{1A8B9F9D-5E8C-4376-B1E5-2657E03985F9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4635500" y="3290888"/>
            <a:ext cx="1668463" cy="990600"/>
          </a:xfrm>
          <a:custGeom>
            <a:avLst/>
            <a:gdLst>
              <a:gd name="T0" fmla="*/ 2147483646 w 256"/>
              <a:gd name="T1" fmla="*/ 1916578828 h 256"/>
              <a:gd name="T2" fmla="*/ 2147483646 w 256"/>
              <a:gd name="T3" fmla="*/ 2147483646 h 256"/>
              <a:gd name="T4" fmla="*/ 2147483646 w 256"/>
              <a:gd name="T5" fmla="*/ 1916578828 h 256"/>
              <a:gd name="T6" fmla="*/ 2147483646 w 256"/>
              <a:gd name="T7" fmla="*/ 2147483646 h 256"/>
              <a:gd name="T8" fmla="*/ 0 w 256"/>
              <a:gd name="T9" fmla="*/ 1916578828 h 256"/>
              <a:gd name="T10" fmla="*/ 2147483646 w 256"/>
              <a:gd name="T11" fmla="*/ 0 h 256"/>
              <a:gd name="T12" fmla="*/ 2147483646 w 256"/>
              <a:gd name="T13" fmla="*/ 0 h 256"/>
              <a:gd name="T14" fmla="*/ 2147483646 w 256"/>
              <a:gd name="T15" fmla="*/ 1916578828 h 256"/>
              <a:gd name="T16" fmla="*/ 2147483646 w 256"/>
              <a:gd name="T17" fmla="*/ 1916578828 h 256"/>
              <a:gd name="T18" fmla="*/ 0 w 256"/>
              <a:gd name="T19" fmla="*/ 1916578828 h 25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56" h="256">
                <a:moveTo>
                  <a:pt x="128" y="128"/>
                </a:moveTo>
                <a:lnTo>
                  <a:pt x="128" y="256"/>
                </a:lnTo>
                <a:moveTo>
                  <a:pt x="128" y="128"/>
                </a:moveTo>
                <a:lnTo>
                  <a:pt x="128" y="256"/>
                </a:lnTo>
                <a:moveTo>
                  <a:pt x="0" y="128"/>
                </a:moveTo>
                <a:cubicBezTo>
                  <a:pt x="0" y="57"/>
                  <a:pt x="57" y="0"/>
                  <a:pt x="128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99" y="0"/>
                  <a:pt x="256" y="57"/>
                  <a:pt x="256" y="128"/>
                </a:cubicBezTo>
                <a:cubicBezTo>
                  <a:pt x="256" y="128"/>
                  <a:pt x="256" y="128"/>
                  <a:pt x="256" y="128"/>
                </a:cubicBezTo>
                <a:lnTo>
                  <a:pt x="0" y="128"/>
                </a:lnTo>
              </a:path>
            </a:pathLst>
          </a:custGeom>
          <a:noFill/>
          <a:ln w="19050" cap="rnd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38" name="直接连接符 27707">
            <a:extLst>
              <a:ext uri="{FF2B5EF4-FFF2-40B4-BE49-F238E27FC236}">
                <a16:creationId xmlns:a16="http://schemas.microsoft.com/office/drawing/2014/main" id="{5C89A8F1-656A-4B38-BC43-BEE8E3A9410B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6400" y="2833688"/>
            <a:ext cx="0" cy="431800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39" name="直接连接符 27708">
            <a:extLst>
              <a:ext uri="{FF2B5EF4-FFF2-40B4-BE49-F238E27FC236}">
                <a16:creationId xmlns:a16="http://schemas.microsoft.com/office/drawing/2014/main" id="{33949B48-C084-48CB-840F-2DEC29BC9C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876800" y="4113213"/>
            <a:ext cx="0" cy="1793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40" name="直接连接符 27709">
            <a:extLst>
              <a:ext uri="{FF2B5EF4-FFF2-40B4-BE49-F238E27FC236}">
                <a16:creationId xmlns:a16="http://schemas.microsoft.com/office/drawing/2014/main" id="{7D7A66A6-CB7C-47A8-A1B7-8AF6414B7ED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87950" y="3852863"/>
            <a:ext cx="0" cy="2524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41" name="直接连接符 27710">
            <a:extLst>
              <a:ext uri="{FF2B5EF4-FFF2-40B4-BE49-F238E27FC236}">
                <a16:creationId xmlns:a16="http://schemas.microsoft.com/office/drawing/2014/main" id="{FCDDA006-3C42-4675-A873-7185A8CACF3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83150" y="4119563"/>
            <a:ext cx="30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642" name="文本框 27711">
            <a:extLst>
              <a:ext uri="{FF2B5EF4-FFF2-40B4-BE49-F238E27FC236}">
                <a16:creationId xmlns:a16="http://schemas.microsoft.com/office/drawing/2014/main" id="{4527D796-060B-4A59-877D-497BB1543C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6425" y="3986213"/>
            <a:ext cx="2825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日期占位符 1">
            <a:extLst>
              <a:ext uri="{FF2B5EF4-FFF2-40B4-BE49-F238E27FC236}">
                <a16:creationId xmlns:a16="http://schemas.microsoft.com/office/drawing/2014/main" id="{91A0FF86-C2DF-41BD-B690-B70C053220D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AD27C2C6-6D41-4F6C-AC8A-835D2809DC61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171" name="页脚占位符 2">
            <a:extLst>
              <a:ext uri="{FF2B5EF4-FFF2-40B4-BE49-F238E27FC236}">
                <a16:creationId xmlns:a16="http://schemas.microsoft.com/office/drawing/2014/main" id="{FCD34C79-E123-4335-B05C-FE4963A6AE9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7172" name="标题 5121">
            <a:extLst>
              <a:ext uri="{FF2B5EF4-FFF2-40B4-BE49-F238E27FC236}">
                <a16:creationId xmlns:a16="http://schemas.microsoft.com/office/drawing/2014/main" id="{60D8BFA0-771B-44E5-8592-4D51740D56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76400" y="503238"/>
            <a:ext cx="5326063" cy="563562"/>
          </a:xfrm>
        </p:spPr>
        <p:txBody>
          <a:bodyPr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            本章学习目标</a:t>
            </a:r>
          </a:p>
        </p:txBody>
      </p:sp>
      <p:sp>
        <p:nvSpPr>
          <p:cNvPr id="7173" name="文本框 5122">
            <a:extLst>
              <a:ext uri="{FF2B5EF4-FFF2-40B4-BE49-F238E27FC236}">
                <a16:creationId xmlns:a16="http://schemas.microsoft.com/office/drawing/2014/main" id="{8B52920E-0BCF-46F7-A12B-F9D7D4A092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74" name="圆角矩形 5123">
            <a:extLst>
              <a:ext uri="{FF2B5EF4-FFF2-40B4-BE49-F238E27FC236}">
                <a16:creationId xmlns:a16="http://schemas.microsoft.com/office/drawing/2014/main" id="{0F65992E-454B-467C-B28E-B492D1E24D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030413"/>
            <a:ext cx="7315200" cy="4217987"/>
          </a:xfrm>
          <a:prstGeom prst="roundRect">
            <a:avLst>
              <a:gd name="adj" fmla="val 4690"/>
            </a:avLst>
          </a:prstGeom>
          <a:noFill/>
          <a:ln w="57150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7175" name="组合 5124">
            <a:extLst>
              <a:ext uri="{FF2B5EF4-FFF2-40B4-BE49-F238E27FC236}">
                <a16:creationId xmlns:a16="http://schemas.microsoft.com/office/drawing/2014/main" id="{7F28A76D-5D2C-405F-9633-A3A69F890BAD}"/>
              </a:ext>
            </a:extLst>
          </p:cNvPr>
          <p:cNvGrpSpPr>
            <a:grpSpLocks/>
          </p:cNvGrpSpPr>
          <p:nvPr/>
        </p:nvGrpSpPr>
        <p:grpSpPr bwMode="auto">
          <a:xfrm>
            <a:off x="3352800" y="1828800"/>
            <a:ext cx="2819400" cy="336550"/>
            <a:chOff x="0" y="0"/>
            <a:chExt cx="1776" cy="212"/>
          </a:xfrm>
        </p:grpSpPr>
        <p:sp>
          <p:nvSpPr>
            <p:cNvPr id="2" name="圆角矩形 5125">
              <a:extLst>
                <a:ext uri="{FF2B5EF4-FFF2-40B4-BE49-F238E27FC236}">
                  <a16:creationId xmlns:a16="http://schemas.microsoft.com/office/drawing/2014/main" id="{E58A53B0-59C8-4E00-B7D7-B150498AEF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776" cy="21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3B00"/>
                </a:gs>
                <a:gs pos="50000">
                  <a:schemeClr val="hlink"/>
                </a:gs>
                <a:gs pos="100000">
                  <a:srgbClr val="003B00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7178" name="八边形 5126">
              <a:extLst>
                <a:ext uri="{FF2B5EF4-FFF2-40B4-BE49-F238E27FC236}">
                  <a16:creationId xmlns:a16="http://schemas.microsoft.com/office/drawing/2014/main" id="{4214D222-D8FA-42CD-9D5D-50DF67D6CF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4" y="31"/>
              <a:ext cx="47" cy="154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179" name="文本框 5127">
              <a:extLst>
                <a:ext uri="{FF2B5EF4-FFF2-40B4-BE49-F238E27FC236}">
                  <a16:creationId xmlns:a16="http://schemas.microsoft.com/office/drawing/2014/main" id="{862E29E3-BD5B-4592-9F34-E545F9E164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" y="0"/>
              <a:ext cx="56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1400">
                  <a:solidFill>
                    <a:srgbClr val="FFFFFF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学习目标</a:t>
              </a:r>
            </a:p>
          </p:txBody>
        </p:sp>
        <p:sp>
          <p:nvSpPr>
            <p:cNvPr id="7180" name="八边形 5128">
              <a:extLst>
                <a:ext uri="{FF2B5EF4-FFF2-40B4-BE49-F238E27FC236}">
                  <a16:creationId xmlns:a16="http://schemas.microsoft.com/office/drawing/2014/main" id="{7427C0C6-4E9A-4952-801E-2BA392E5B4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" y="21"/>
              <a:ext cx="47" cy="154"/>
            </a:xfrm>
            <a:prstGeom prst="octagon">
              <a:avLst>
                <a:gd name="adj" fmla="val 29287"/>
              </a:avLst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7176" name="文本占位符 5129">
            <a:extLst>
              <a:ext uri="{FF2B5EF4-FFF2-40B4-BE49-F238E27FC236}">
                <a16:creationId xmlns:a16="http://schemas.microsoft.com/office/drawing/2014/main" id="{573CF6F7-E351-4597-9550-E5954725C7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76400" y="2286000"/>
            <a:ext cx="6324600" cy="3657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要求理解中断的概念和过程。理解</a:t>
            </a:r>
            <a:r>
              <a:rPr lang="zh-CN" altLang="en-US" sz="2400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中断源</a:t>
            </a: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、</a:t>
            </a:r>
            <a:r>
              <a:rPr lang="zh-CN" altLang="en-US" sz="2400" b="1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中断号</a:t>
            </a: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、</a:t>
            </a:r>
            <a:r>
              <a:rPr lang="zh-CN" altLang="en-US" sz="2400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中断向量</a:t>
            </a: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、</a:t>
            </a:r>
            <a:r>
              <a:rPr lang="zh-CN" altLang="en-US" sz="2400" b="1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中断优先级</a:t>
            </a: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等概念。重点理解</a:t>
            </a:r>
            <a:r>
              <a:rPr lang="zh-CN" altLang="en-US" sz="2400" b="1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中断过程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要求掌握8086中断系统中的特点、</a:t>
            </a:r>
            <a:r>
              <a:rPr lang="zh-CN" altLang="en-US" sz="2400" b="1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响应和处理过程</a:t>
            </a: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；</a:t>
            </a:r>
            <a:r>
              <a:rPr lang="zh-CN" altLang="en-US" sz="2400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中断向量表</a:t>
            </a: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和</a:t>
            </a:r>
            <a:r>
              <a:rPr lang="zh-CN" altLang="en-US" sz="2400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中断服务程序编写和入口地址</a:t>
            </a: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的构造方法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了解可编程中断控制器的功能、内部结构和工作方式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了解8259A的初始化命令和操作命令的定义及使用方法</a:t>
            </a:r>
            <a:endParaRPr lang="zh-CN" altLang="en-US" sz="2400">
              <a:latin typeface="仿宋_GB2312" pitchFamily="1" charset="-122"/>
              <a:ea typeface="仿宋_GB2312" pitchFamily="1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日期占位符 1">
            <a:extLst>
              <a:ext uri="{FF2B5EF4-FFF2-40B4-BE49-F238E27FC236}">
                <a16:creationId xmlns:a16="http://schemas.microsoft.com/office/drawing/2014/main" id="{905FCA08-B3CE-452B-ACAD-207D07B042F0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F0F058C4-2A9C-458F-A30D-760D996B7438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5603" name="页脚占位符 2">
            <a:extLst>
              <a:ext uri="{FF2B5EF4-FFF2-40B4-BE49-F238E27FC236}">
                <a16:creationId xmlns:a16="http://schemas.microsoft.com/office/drawing/2014/main" id="{46A8FACC-31DA-4BF5-BF5A-7356E2C122B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5604" name="标题 21505">
            <a:extLst>
              <a:ext uri="{FF2B5EF4-FFF2-40B4-BE49-F238E27FC236}">
                <a16:creationId xmlns:a16="http://schemas.microsoft.com/office/drawing/2014/main" id="{C7A4573F-EB2B-4B3C-8BDF-A829CB3DE8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§1.2 </a:t>
            </a:r>
            <a:r>
              <a:rPr lang="zh-CN" altLang="en-US" sz="3200" b="0">
                <a:ea typeface="宋体" panose="02010600030101010101" pitchFamily="2" charset="-122"/>
              </a:rPr>
              <a:t>中断源的确定及接口</a:t>
            </a:r>
          </a:p>
        </p:txBody>
      </p:sp>
      <p:sp>
        <p:nvSpPr>
          <p:cNvPr id="25605" name="文本占位符 21506">
            <a:extLst>
              <a:ext uri="{FF2B5EF4-FFF2-40B4-BE49-F238E27FC236}">
                <a16:creationId xmlns:a16="http://schemas.microsoft.com/office/drawing/2014/main" id="{C4403992-67BC-4B9C-BBC2-63C2622C0E0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sz="2400">
                <a:latin typeface="仿宋_GB2312" pitchFamily="1" charset="-122"/>
                <a:ea typeface="仿宋_GB2312" pitchFamily="1" charset="-122"/>
              </a:rPr>
              <a:t>查询中断接口举例：</a:t>
            </a:r>
          </a:p>
        </p:txBody>
      </p:sp>
      <p:sp>
        <p:nvSpPr>
          <p:cNvPr id="25606" name="圆角矩形 21507">
            <a:extLst>
              <a:ext uri="{FF2B5EF4-FFF2-40B4-BE49-F238E27FC236}">
                <a16:creationId xmlns:a16="http://schemas.microsoft.com/office/drawing/2014/main" id="{A2C59EC7-899A-4118-8785-D3F8AC0337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981200"/>
            <a:ext cx="8610600" cy="4495800"/>
          </a:xfrm>
          <a:prstGeom prst="roundRect">
            <a:avLst>
              <a:gd name="adj" fmla="val 4690"/>
            </a:avLst>
          </a:prstGeom>
          <a:solidFill>
            <a:schemeClr val="accent1"/>
          </a:solidFill>
          <a:ln w="57150">
            <a:solidFill>
              <a:schemeClr val="hlink"/>
            </a:solidFill>
            <a:round/>
            <a:headEnd/>
            <a:tailEnd/>
          </a:ln>
        </p:spPr>
        <p:txBody>
          <a:bodyPr wrap="none" lIns="0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FF66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注：中断信号高电平有效</a:t>
            </a:r>
            <a:r>
              <a: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                                                               </a:t>
            </a:r>
          </a:p>
        </p:txBody>
      </p:sp>
      <p:sp>
        <p:nvSpPr>
          <p:cNvPr id="25607" name="矩形 21508">
            <a:extLst>
              <a:ext uri="{FF2B5EF4-FFF2-40B4-BE49-F238E27FC236}">
                <a16:creationId xmlns:a16="http://schemas.microsoft.com/office/drawing/2014/main" id="{4790F2FF-3D1E-4231-9211-FC539E0C04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514600"/>
            <a:ext cx="1066800" cy="1905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tIns="0" bIns="0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 b="1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08" name="文本框 21509">
            <a:extLst>
              <a:ext uri="{FF2B5EF4-FFF2-40B4-BE49-F238E27FC236}">
                <a16:creationId xmlns:a16="http://schemas.microsoft.com/office/drawing/2014/main" id="{3195C7AB-9A31-49E7-BFB6-B806A17E9E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" y="2781300"/>
            <a:ext cx="12192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6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8086CPU</a:t>
            </a:r>
          </a:p>
        </p:txBody>
      </p:sp>
      <p:sp>
        <p:nvSpPr>
          <p:cNvPr id="25609" name="文本框 21510">
            <a:extLst>
              <a:ext uri="{FF2B5EF4-FFF2-40B4-BE49-F238E27FC236}">
                <a16:creationId xmlns:a16="http://schemas.microsoft.com/office/drawing/2014/main" id="{D3E10327-2793-4DFD-BDF6-B77AC5400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525" y="3705225"/>
            <a:ext cx="12192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6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INTR</a:t>
            </a:r>
          </a:p>
        </p:txBody>
      </p:sp>
      <p:sp>
        <p:nvSpPr>
          <p:cNvPr id="25610" name="文本框 21511">
            <a:extLst>
              <a:ext uri="{FF2B5EF4-FFF2-40B4-BE49-F238E27FC236}">
                <a16:creationId xmlns:a16="http://schemas.microsoft.com/office/drawing/2014/main" id="{355204DF-6013-491C-8B34-EE836BCF7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114800"/>
            <a:ext cx="7620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6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M/IO</a:t>
            </a:r>
          </a:p>
        </p:txBody>
      </p:sp>
      <p:sp>
        <p:nvSpPr>
          <p:cNvPr id="25611" name="文本框 21512">
            <a:extLst>
              <a:ext uri="{FF2B5EF4-FFF2-40B4-BE49-F238E27FC236}">
                <a16:creationId xmlns:a16="http://schemas.microsoft.com/office/drawing/2014/main" id="{3830CCC8-3FDE-48F6-84F2-E10F43DA62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4105275"/>
            <a:ext cx="6096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RD</a:t>
            </a:r>
          </a:p>
        </p:txBody>
      </p:sp>
      <p:sp>
        <p:nvSpPr>
          <p:cNvPr id="25612" name="直接连接符 21513">
            <a:extLst>
              <a:ext uri="{FF2B5EF4-FFF2-40B4-BE49-F238E27FC236}">
                <a16:creationId xmlns:a16="http://schemas.microsoft.com/office/drawing/2014/main" id="{BADB1CEE-F2FA-4F1B-A006-149374F43465}"/>
              </a:ext>
            </a:extLst>
          </p:cNvPr>
          <p:cNvSpPr>
            <a:spLocks noChangeShapeType="1"/>
          </p:cNvSpPr>
          <p:nvPr/>
        </p:nvSpPr>
        <p:spPr bwMode="auto">
          <a:xfrm>
            <a:off x="1219200" y="4114800"/>
            <a:ext cx="1793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3" name="直接连接符 21514">
            <a:extLst>
              <a:ext uri="{FF2B5EF4-FFF2-40B4-BE49-F238E27FC236}">
                <a16:creationId xmlns:a16="http://schemas.microsoft.com/office/drawing/2014/main" id="{489623CA-03EF-4B3E-BE2E-589B6C3105C1}"/>
              </a:ext>
            </a:extLst>
          </p:cNvPr>
          <p:cNvSpPr>
            <a:spLocks noChangeShapeType="1"/>
          </p:cNvSpPr>
          <p:nvPr/>
        </p:nvSpPr>
        <p:spPr bwMode="auto">
          <a:xfrm>
            <a:off x="1581150" y="4114800"/>
            <a:ext cx="2159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4" name="直接连接符 21515">
            <a:extLst>
              <a:ext uri="{FF2B5EF4-FFF2-40B4-BE49-F238E27FC236}">
                <a16:creationId xmlns:a16="http://schemas.microsoft.com/office/drawing/2014/main" id="{F2897333-C925-4D9D-8154-587E975AC51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29718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5" name="直接连接符 21516">
            <a:extLst>
              <a:ext uri="{FF2B5EF4-FFF2-40B4-BE49-F238E27FC236}">
                <a16:creationId xmlns:a16="http://schemas.microsoft.com/office/drawing/2014/main" id="{0DA17CFF-615F-42CF-B1F0-307E1E5566D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2004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6" name="直接连接符 21517">
            <a:extLst>
              <a:ext uri="{FF2B5EF4-FFF2-40B4-BE49-F238E27FC236}">
                <a16:creationId xmlns:a16="http://schemas.microsoft.com/office/drawing/2014/main" id="{2C452F30-F39C-48B5-88D8-E00A5FFAFC5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4290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7" name="直接连接符 21518">
            <a:extLst>
              <a:ext uri="{FF2B5EF4-FFF2-40B4-BE49-F238E27FC236}">
                <a16:creationId xmlns:a16="http://schemas.microsoft.com/office/drawing/2014/main" id="{6563100D-4E25-4628-BE65-EAE3ECFB4D1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05000" y="36576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8" name="直接连接符 21519">
            <a:extLst>
              <a:ext uri="{FF2B5EF4-FFF2-40B4-BE49-F238E27FC236}">
                <a16:creationId xmlns:a16="http://schemas.microsoft.com/office/drawing/2014/main" id="{6184FE96-0279-4E06-A6E9-209BA8F0D0E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05200" y="29718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9" name="直接连接符 21520">
            <a:extLst>
              <a:ext uri="{FF2B5EF4-FFF2-40B4-BE49-F238E27FC236}">
                <a16:creationId xmlns:a16="http://schemas.microsoft.com/office/drawing/2014/main" id="{21CB142B-7BAD-475D-9218-1DF4BBC469F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05200" y="32004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20" name="直接连接符 21521">
            <a:extLst>
              <a:ext uri="{FF2B5EF4-FFF2-40B4-BE49-F238E27FC236}">
                <a16:creationId xmlns:a16="http://schemas.microsoft.com/office/drawing/2014/main" id="{A8FAE0B6-2504-4814-A932-17FDF72B787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05200" y="34290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21" name="直接连接符 21522">
            <a:extLst>
              <a:ext uri="{FF2B5EF4-FFF2-40B4-BE49-F238E27FC236}">
                <a16:creationId xmlns:a16="http://schemas.microsoft.com/office/drawing/2014/main" id="{D76C5ECB-5549-427B-8680-4C70714C64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05200" y="36576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22" name="文本框 21523">
            <a:extLst>
              <a:ext uri="{FF2B5EF4-FFF2-40B4-BE49-F238E27FC236}">
                <a16:creationId xmlns:a16="http://schemas.microsoft.com/office/drawing/2014/main" id="{B9ADA5E3-35F1-466B-BCF4-CAB27C41FA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9300" y="2781300"/>
            <a:ext cx="381000" cy="18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D</a:t>
            </a:r>
            <a:r>
              <a:rPr lang="en-US" altLang="zh-CN" sz="1200" baseline="-25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7</a:t>
            </a:r>
          </a:p>
        </p:txBody>
      </p:sp>
      <p:sp>
        <p:nvSpPr>
          <p:cNvPr id="25623" name="文本框 21524">
            <a:extLst>
              <a:ext uri="{FF2B5EF4-FFF2-40B4-BE49-F238E27FC236}">
                <a16:creationId xmlns:a16="http://schemas.microsoft.com/office/drawing/2014/main" id="{DAAE5F32-592F-4F74-8EDB-5835C2A247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9300" y="3017838"/>
            <a:ext cx="381000" cy="18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D</a:t>
            </a:r>
            <a:r>
              <a:rPr lang="en-US" altLang="zh-CN" sz="1200" baseline="-25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6</a:t>
            </a:r>
          </a:p>
        </p:txBody>
      </p:sp>
      <p:sp>
        <p:nvSpPr>
          <p:cNvPr id="25624" name="文本框 21525">
            <a:extLst>
              <a:ext uri="{FF2B5EF4-FFF2-40B4-BE49-F238E27FC236}">
                <a16:creationId xmlns:a16="http://schemas.microsoft.com/office/drawing/2014/main" id="{C7354CF8-6DB6-4819-8942-5BD6D92105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9300" y="3246438"/>
            <a:ext cx="381000" cy="18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D</a:t>
            </a:r>
            <a:r>
              <a:rPr lang="en-US" altLang="zh-CN" sz="1200" baseline="-25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5</a:t>
            </a:r>
          </a:p>
        </p:txBody>
      </p:sp>
      <p:sp>
        <p:nvSpPr>
          <p:cNvPr id="25625" name="文本框 21526">
            <a:extLst>
              <a:ext uri="{FF2B5EF4-FFF2-40B4-BE49-F238E27FC236}">
                <a16:creationId xmlns:a16="http://schemas.microsoft.com/office/drawing/2014/main" id="{FADCF494-FAE7-4946-B9F2-7657180BDB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9300" y="3475038"/>
            <a:ext cx="381000" cy="18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D</a:t>
            </a:r>
            <a:r>
              <a:rPr lang="en-US" altLang="zh-CN" sz="1200" baseline="-25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4</a:t>
            </a:r>
          </a:p>
        </p:txBody>
      </p:sp>
      <p:sp>
        <p:nvSpPr>
          <p:cNvPr id="25626" name="文本框 21527">
            <a:extLst>
              <a:ext uri="{FF2B5EF4-FFF2-40B4-BE49-F238E27FC236}">
                <a16:creationId xmlns:a16="http://schemas.microsoft.com/office/drawing/2014/main" id="{71038645-7802-4A37-BE2B-CB3C3BC08D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2819400"/>
            <a:ext cx="53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6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0</a:t>
            </a:r>
            <a:r>
              <a:rPr lang="en-US" altLang="zh-CN" sz="1600" baseline="30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#</a:t>
            </a:r>
          </a:p>
        </p:txBody>
      </p:sp>
      <p:sp>
        <p:nvSpPr>
          <p:cNvPr id="25627" name="文本框 21528">
            <a:extLst>
              <a:ext uri="{FF2B5EF4-FFF2-40B4-BE49-F238E27FC236}">
                <a16:creationId xmlns:a16="http://schemas.microsoft.com/office/drawing/2014/main" id="{3263D07A-A4B7-40FE-8FEC-30C4847FD7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057525"/>
            <a:ext cx="53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6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1</a:t>
            </a:r>
            <a:r>
              <a:rPr lang="en-US" altLang="zh-CN" sz="1600" baseline="30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#</a:t>
            </a:r>
          </a:p>
        </p:txBody>
      </p:sp>
      <p:sp>
        <p:nvSpPr>
          <p:cNvPr id="25628" name="文本框 21529">
            <a:extLst>
              <a:ext uri="{FF2B5EF4-FFF2-40B4-BE49-F238E27FC236}">
                <a16:creationId xmlns:a16="http://schemas.microsoft.com/office/drawing/2014/main" id="{CD82D28F-6D56-49CF-B2F6-A994AE18E8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295650"/>
            <a:ext cx="53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6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2</a:t>
            </a:r>
            <a:r>
              <a:rPr lang="en-US" altLang="zh-CN" sz="1600" baseline="30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#</a:t>
            </a:r>
          </a:p>
        </p:txBody>
      </p:sp>
      <p:sp>
        <p:nvSpPr>
          <p:cNvPr id="25629" name="文本框 21530">
            <a:extLst>
              <a:ext uri="{FF2B5EF4-FFF2-40B4-BE49-F238E27FC236}">
                <a16:creationId xmlns:a16="http://schemas.microsoft.com/office/drawing/2014/main" id="{F60A79BB-F512-40F5-9BB8-31874C6E6D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556000"/>
            <a:ext cx="53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6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3</a:t>
            </a:r>
            <a:r>
              <a:rPr lang="en-US" altLang="zh-CN" sz="1600" baseline="30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#</a:t>
            </a:r>
          </a:p>
        </p:txBody>
      </p:sp>
      <p:grpSp>
        <p:nvGrpSpPr>
          <p:cNvPr id="25630" name="组合 21531">
            <a:extLst>
              <a:ext uri="{FF2B5EF4-FFF2-40B4-BE49-F238E27FC236}">
                <a16:creationId xmlns:a16="http://schemas.microsoft.com/office/drawing/2014/main" id="{4F16C670-2539-4E60-AAA5-07697196B6D9}"/>
              </a:ext>
            </a:extLst>
          </p:cNvPr>
          <p:cNvGrpSpPr>
            <a:grpSpLocks/>
          </p:cNvGrpSpPr>
          <p:nvPr/>
        </p:nvGrpSpPr>
        <p:grpSpPr bwMode="auto">
          <a:xfrm>
            <a:off x="1866900" y="4591050"/>
            <a:ext cx="342900" cy="431800"/>
            <a:chOff x="0" y="0"/>
            <a:chExt cx="216" cy="272"/>
          </a:xfrm>
        </p:grpSpPr>
        <p:sp>
          <p:nvSpPr>
            <p:cNvPr id="25662" name="矩形 21532">
              <a:extLst>
                <a:ext uri="{FF2B5EF4-FFF2-40B4-BE49-F238E27FC236}">
                  <a16:creationId xmlns:a16="http://schemas.microsoft.com/office/drawing/2014/main" id="{58121FD8-2613-48B6-B197-3148CA6578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" y="0"/>
              <a:ext cx="136" cy="27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663" name="椭圆 21533">
              <a:extLst>
                <a:ext uri="{FF2B5EF4-FFF2-40B4-BE49-F238E27FC236}">
                  <a16:creationId xmlns:a16="http://schemas.microsoft.com/office/drawing/2014/main" id="{B10C1534-77C2-4A1B-BB23-FC0E7AF0B5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" y="48"/>
              <a:ext cx="34" cy="3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664" name="椭圆 21534">
              <a:extLst>
                <a:ext uri="{FF2B5EF4-FFF2-40B4-BE49-F238E27FC236}">
                  <a16:creationId xmlns:a16="http://schemas.microsoft.com/office/drawing/2014/main" id="{624CA86D-2C46-4C21-ADCF-E42C10C19E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94"/>
              <a:ext cx="34" cy="3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665" name="椭圆 21535">
              <a:extLst>
                <a:ext uri="{FF2B5EF4-FFF2-40B4-BE49-F238E27FC236}">
                  <a16:creationId xmlns:a16="http://schemas.microsoft.com/office/drawing/2014/main" id="{A5883D48-F858-4510-ADF4-32EABD865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" y="138"/>
              <a:ext cx="34" cy="3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5631" name="文本框 21536">
            <a:extLst>
              <a:ext uri="{FF2B5EF4-FFF2-40B4-BE49-F238E27FC236}">
                <a16:creationId xmlns:a16="http://schemas.microsoft.com/office/drawing/2014/main" id="{9E952E15-FEB0-47B9-BC74-01C484DE8B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2775" y="4686300"/>
            <a:ext cx="38100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4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&amp;</a:t>
            </a:r>
          </a:p>
        </p:txBody>
      </p:sp>
      <p:grpSp>
        <p:nvGrpSpPr>
          <p:cNvPr id="25632" name="组合 21537">
            <a:extLst>
              <a:ext uri="{FF2B5EF4-FFF2-40B4-BE49-F238E27FC236}">
                <a16:creationId xmlns:a16="http://schemas.microsoft.com/office/drawing/2014/main" id="{9A46F371-AAE4-4575-95F2-BFD7D28B39FB}"/>
              </a:ext>
            </a:extLst>
          </p:cNvPr>
          <p:cNvGrpSpPr>
            <a:grpSpLocks/>
          </p:cNvGrpSpPr>
          <p:nvPr/>
        </p:nvGrpSpPr>
        <p:grpSpPr bwMode="auto">
          <a:xfrm>
            <a:off x="2476500" y="4733925"/>
            <a:ext cx="342900" cy="431800"/>
            <a:chOff x="0" y="0"/>
            <a:chExt cx="216" cy="272"/>
          </a:xfrm>
        </p:grpSpPr>
        <p:sp>
          <p:nvSpPr>
            <p:cNvPr id="25658" name="矩形 21538">
              <a:extLst>
                <a:ext uri="{FF2B5EF4-FFF2-40B4-BE49-F238E27FC236}">
                  <a16:creationId xmlns:a16="http://schemas.microsoft.com/office/drawing/2014/main" id="{E9E548A7-56D1-49DB-8C55-9B92110C39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" y="0"/>
              <a:ext cx="136" cy="27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659" name="椭圆 21539">
              <a:extLst>
                <a:ext uri="{FF2B5EF4-FFF2-40B4-BE49-F238E27FC236}">
                  <a16:creationId xmlns:a16="http://schemas.microsoft.com/office/drawing/2014/main" id="{83005E81-8C69-4AF2-B408-489F55C220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" y="48"/>
              <a:ext cx="34" cy="3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660" name="椭圆 21540">
              <a:extLst>
                <a:ext uri="{FF2B5EF4-FFF2-40B4-BE49-F238E27FC236}">
                  <a16:creationId xmlns:a16="http://schemas.microsoft.com/office/drawing/2014/main" id="{4FECA530-EA6E-4A81-ADD3-D5526BB573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94"/>
              <a:ext cx="34" cy="3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661" name="椭圆 21541">
              <a:extLst>
                <a:ext uri="{FF2B5EF4-FFF2-40B4-BE49-F238E27FC236}">
                  <a16:creationId xmlns:a16="http://schemas.microsoft.com/office/drawing/2014/main" id="{1FB13EC3-2E58-4F4F-8FB6-1686A1FB67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" y="138"/>
              <a:ext cx="34" cy="3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5633" name="文本框 21542">
            <a:extLst>
              <a:ext uri="{FF2B5EF4-FFF2-40B4-BE49-F238E27FC236}">
                <a16:creationId xmlns:a16="http://schemas.microsoft.com/office/drawing/2014/main" id="{84AC96B9-2BE6-4944-A778-B568E86B46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2375" y="4829175"/>
            <a:ext cx="38100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4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&amp;</a:t>
            </a:r>
          </a:p>
        </p:txBody>
      </p:sp>
      <p:sp>
        <p:nvSpPr>
          <p:cNvPr id="25634" name="直接连接符 21543">
            <a:extLst>
              <a:ext uri="{FF2B5EF4-FFF2-40B4-BE49-F238E27FC236}">
                <a16:creationId xmlns:a16="http://schemas.microsoft.com/office/drawing/2014/main" id="{F338BA74-7139-4086-B1D7-860CB4A31D8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28850" y="4838700"/>
            <a:ext cx="228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35" name="直接连接符 21544">
            <a:extLst>
              <a:ext uri="{FF2B5EF4-FFF2-40B4-BE49-F238E27FC236}">
                <a16:creationId xmlns:a16="http://schemas.microsoft.com/office/drawing/2014/main" id="{7EA12CAC-7876-45DC-A89B-CF6CC9F0A5C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685925" y="4695825"/>
            <a:ext cx="17938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36" name="直接连接符 21545">
            <a:extLst>
              <a:ext uri="{FF2B5EF4-FFF2-40B4-BE49-F238E27FC236}">
                <a16:creationId xmlns:a16="http://schemas.microsoft.com/office/drawing/2014/main" id="{36B895A8-1366-4396-94B8-432C0D779C3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133475" y="4924425"/>
            <a:ext cx="71913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37" name="直接连接符 21546">
            <a:extLst>
              <a:ext uri="{FF2B5EF4-FFF2-40B4-BE49-F238E27FC236}">
                <a16:creationId xmlns:a16="http://schemas.microsoft.com/office/drawing/2014/main" id="{5A0EC846-81AB-4809-A517-294DF7739B9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552575" y="5076825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38" name="直接连接符 21547">
            <a:extLst>
              <a:ext uri="{FF2B5EF4-FFF2-40B4-BE49-F238E27FC236}">
                <a16:creationId xmlns:a16="http://schemas.microsoft.com/office/drawing/2014/main" id="{7058B610-7C59-4856-8947-4BF211DDA19C}"/>
              </a:ext>
            </a:extLst>
          </p:cNvPr>
          <p:cNvSpPr>
            <a:spLocks noChangeShapeType="1"/>
          </p:cNvSpPr>
          <p:nvPr/>
        </p:nvSpPr>
        <p:spPr bwMode="auto">
          <a:xfrm>
            <a:off x="2838450" y="4981575"/>
            <a:ext cx="2095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39" name="直接连接符 21548">
            <a:extLst>
              <a:ext uri="{FF2B5EF4-FFF2-40B4-BE49-F238E27FC236}">
                <a16:creationId xmlns:a16="http://schemas.microsoft.com/office/drawing/2014/main" id="{D2962CF1-B8B1-4DE5-91D5-FA5E829A4B9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48000" y="3962400"/>
            <a:ext cx="0" cy="1016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0" name="直接连接符 21549">
            <a:extLst>
              <a:ext uri="{FF2B5EF4-FFF2-40B4-BE49-F238E27FC236}">
                <a16:creationId xmlns:a16="http://schemas.microsoft.com/office/drawing/2014/main" id="{FBADE0B1-4EF9-4350-B64D-D6CC2B58548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76400" y="4419600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1" name="直接连接符 21550">
            <a:extLst>
              <a:ext uri="{FF2B5EF4-FFF2-40B4-BE49-F238E27FC236}">
                <a16:creationId xmlns:a16="http://schemas.microsoft.com/office/drawing/2014/main" id="{2AD626F9-425B-4F31-A432-26CA8B26386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43000" y="4419600"/>
            <a:ext cx="0" cy="5032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2" name="文本框 21551">
            <a:extLst>
              <a:ext uri="{FF2B5EF4-FFF2-40B4-BE49-F238E27FC236}">
                <a16:creationId xmlns:a16="http://schemas.microsoft.com/office/drawing/2014/main" id="{A30DF372-2C35-4773-96A2-B49EBAF683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4953000"/>
            <a:ext cx="66675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地址</a:t>
            </a:r>
          </a:p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译码</a:t>
            </a:r>
          </a:p>
        </p:txBody>
      </p:sp>
      <p:sp>
        <p:nvSpPr>
          <p:cNvPr id="25643" name="直接连接符 21552">
            <a:extLst>
              <a:ext uri="{FF2B5EF4-FFF2-40B4-BE49-F238E27FC236}">
                <a16:creationId xmlns:a16="http://schemas.microsoft.com/office/drawing/2014/main" id="{93DF4532-E418-4210-B08F-00139DC571E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5800" y="3810000"/>
            <a:ext cx="152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4" name="直接连接符 21553">
            <a:extLst>
              <a:ext uri="{FF2B5EF4-FFF2-40B4-BE49-F238E27FC236}">
                <a16:creationId xmlns:a16="http://schemas.microsoft.com/office/drawing/2014/main" id="{6DB8A2B6-9D56-4B93-A3A7-809AF28218DB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3810000"/>
            <a:ext cx="0" cy="1752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5" name="直接连接符 21554">
            <a:extLst>
              <a:ext uri="{FF2B5EF4-FFF2-40B4-BE49-F238E27FC236}">
                <a16:creationId xmlns:a16="http://schemas.microsoft.com/office/drawing/2014/main" id="{8738E2A9-CA1A-4D04-8BC0-0FD8AE216FBE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5591175"/>
            <a:ext cx="3429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6" name="直接连接符 21555">
            <a:extLst>
              <a:ext uri="{FF2B5EF4-FFF2-40B4-BE49-F238E27FC236}">
                <a16:creationId xmlns:a16="http://schemas.microsoft.com/office/drawing/2014/main" id="{75F39005-A400-4119-9680-A0846E4A9E1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14800" y="4981575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7" name="直接连接符 21556">
            <a:extLst>
              <a:ext uri="{FF2B5EF4-FFF2-40B4-BE49-F238E27FC236}">
                <a16:creationId xmlns:a16="http://schemas.microsoft.com/office/drawing/2014/main" id="{7E879791-7A2E-40A6-8A10-812B6B42B4E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67150" y="3657600"/>
            <a:ext cx="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8" name="直接连接符 21557">
            <a:extLst>
              <a:ext uri="{FF2B5EF4-FFF2-40B4-BE49-F238E27FC236}">
                <a16:creationId xmlns:a16="http://schemas.microsoft.com/office/drawing/2014/main" id="{06426E10-0080-4E88-BFD7-CA3962893F0B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9550" y="3419475"/>
            <a:ext cx="0" cy="11509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9" name="直接连接符 21558">
            <a:extLst>
              <a:ext uri="{FF2B5EF4-FFF2-40B4-BE49-F238E27FC236}">
                <a16:creationId xmlns:a16="http://schemas.microsoft.com/office/drawing/2014/main" id="{EC0D26CD-51AC-45D0-9F50-9195FD33A4D5}"/>
              </a:ext>
            </a:extLst>
          </p:cNvPr>
          <p:cNvSpPr>
            <a:spLocks noChangeShapeType="1"/>
          </p:cNvSpPr>
          <p:nvPr/>
        </p:nvSpPr>
        <p:spPr bwMode="auto">
          <a:xfrm>
            <a:off x="4171950" y="3200400"/>
            <a:ext cx="0" cy="13668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50" name="直接连接符 21559">
            <a:extLst>
              <a:ext uri="{FF2B5EF4-FFF2-40B4-BE49-F238E27FC236}">
                <a16:creationId xmlns:a16="http://schemas.microsoft.com/office/drawing/2014/main" id="{ADF6D644-FD7F-4932-9C9F-0E84C535659B}"/>
              </a:ext>
            </a:extLst>
          </p:cNvPr>
          <p:cNvSpPr>
            <a:spLocks noChangeShapeType="1"/>
          </p:cNvSpPr>
          <p:nvPr/>
        </p:nvSpPr>
        <p:spPr bwMode="auto">
          <a:xfrm>
            <a:off x="4324350" y="2970213"/>
            <a:ext cx="0" cy="15827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62" name="文本框 21560">
            <a:extLst>
              <a:ext uri="{FF2B5EF4-FFF2-40B4-BE49-F238E27FC236}">
                <a16:creationId xmlns:a16="http://schemas.microsoft.com/office/drawing/2014/main" id="{F10C3228-9398-458C-8C78-66EAD70229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2057400"/>
            <a:ext cx="3962400" cy="3600450"/>
          </a:xfrm>
          <a:prstGeom prst="rect">
            <a:avLst/>
          </a:prstGeom>
          <a:solidFill>
            <a:schemeClr val="bg1"/>
          </a:solidFill>
          <a:ln w="9525">
            <a:solidFill>
              <a:schemeClr val="accent2"/>
            </a:solidFill>
            <a:miter lim="800000"/>
            <a:headEnd/>
            <a:tailEnd/>
          </a:ln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IN AL,IPORT ; 	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取中断请求信息</a:t>
            </a:r>
          </a:p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TEST AL,80H ; 	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查询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D7=1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？</a:t>
            </a:r>
          </a:p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JNZ SEV0       ; 	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不为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0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转</a:t>
            </a:r>
            <a:r>
              <a:rPr lang="en-US" altLang="zh-CN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SEV0</a:t>
            </a:r>
            <a:endParaRPr lang="zh-CN" altLang="en-US" sz="2000">
              <a:solidFill>
                <a:schemeClr val="tx1"/>
              </a:solidFill>
              <a:latin typeface="Times New Roman" panose="02020603050405020304" pitchFamily="18" charset="0"/>
              <a:ea typeface="仿宋_GB2312" pitchFamily="1" charset="-122"/>
            </a:endParaRPr>
          </a:p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TEST AL,40H ; 	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查询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D6=1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？</a:t>
            </a:r>
          </a:p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JNZ SEV1       ; 	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不为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0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转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SEV1</a:t>
            </a:r>
            <a:endParaRPr lang="zh-CN" altLang="en-US" sz="2000">
              <a:solidFill>
                <a:schemeClr val="tx1"/>
              </a:solidFill>
              <a:latin typeface="Times New Roman" panose="02020603050405020304" pitchFamily="18" charset="0"/>
              <a:ea typeface="仿宋_GB2312" pitchFamily="1" charset="-122"/>
            </a:endParaRPr>
          </a:p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TEST AL,20H ; 	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查询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D5=1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？</a:t>
            </a:r>
          </a:p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JNZ SEV2       ; 	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不为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0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转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SEV2</a:t>
            </a:r>
            <a:endParaRPr lang="zh-CN" altLang="en-US" sz="2000">
              <a:solidFill>
                <a:schemeClr val="tx1"/>
              </a:solidFill>
              <a:latin typeface="Times New Roman" panose="02020603050405020304" pitchFamily="18" charset="0"/>
              <a:ea typeface="仿宋_GB2312" pitchFamily="1" charset="-122"/>
            </a:endParaRPr>
          </a:p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TEST AL,10H ; 	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查询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D4=1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？</a:t>
            </a:r>
          </a:p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JNZ SEV3       ; 	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不为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0</a:t>
            </a:r>
            <a:r>
              <a:rPr lang="zh-CN" altLang="en-US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转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仿宋_GB2312" pitchFamily="1" charset="-122"/>
              </a:rPr>
              <a:t>SEV3</a:t>
            </a:r>
            <a:endParaRPr lang="zh-CN" altLang="en-US" sz="2000">
              <a:solidFill>
                <a:schemeClr val="tx1"/>
              </a:solidFill>
              <a:latin typeface="Times New Roman" panose="02020603050405020304" pitchFamily="18" charset="0"/>
              <a:ea typeface="仿宋_GB2312" pitchFamily="1" charset="-122"/>
            </a:endParaRPr>
          </a:p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       </a:t>
            </a: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…</a:t>
            </a:r>
            <a:endParaRPr lang="en-US" altLang="zh-CN" sz="2000">
              <a:solidFill>
                <a:schemeClr val="tx1"/>
              </a:solidFill>
              <a:latin typeface="Garamond" panose="02020404030301010803" pitchFamily="18" charset="0"/>
              <a:ea typeface="宋体" panose="02010600030101010101" pitchFamily="2" charset="-122"/>
            </a:endParaRPr>
          </a:p>
        </p:txBody>
      </p:sp>
      <p:sp>
        <p:nvSpPr>
          <p:cNvPr id="25652" name="矩形 21561">
            <a:extLst>
              <a:ext uri="{FF2B5EF4-FFF2-40B4-BE49-F238E27FC236}">
                <a16:creationId xmlns:a16="http://schemas.microsoft.com/office/drawing/2014/main" id="{5B2E0953-AA86-4341-BF82-46CA30F7F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2590800"/>
            <a:ext cx="990600" cy="13716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53" name="文本框 21562">
            <a:extLst>
              <a:ext uri="{FF2B5EF4-FFF2-40B4-BE49-F238E27FC236}">
                <a16:creationId xmlns:a16="http://schemas.microsoft.com/office/drawing/2014/main" id="{ED730AAA-8440-42DA-AA0A-BF11F31A77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1113" y="2695575"/>
            <a:ext cx="1076325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中断请求锁存器</a:t>
            </a:r>
            <a:r>
              <a:rPr lang="en-US" altLang="zh-CN" sz="18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&amp;</a:t>
            </a:r>
            <a:r>
              <a:rPr lang="zh-CN" altLang="en-US" sz="18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缓冲器</a:t>
            </a:r>
          </a:p>
        </p:txBody>
      </p:sp>
      <p:sp>
        <p:nvSpPr>
          <p:cNvPr id="25654" name="矩形 21563">
            <a:extLst>
              <a:ext uri="{FF2B5EF4-FFF2-40B4-BE49-F238E27FC236}">
                <a16:creationId xmlns:a16="http://schemas.microsoft.com/office/drawing/2014/main" id="{E04D0D4D-FE5E-476B-AAFF-3A7742E9CF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4562475"/>
            <a:ext cx="900113" cy="431800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55" name="文本框 21564">
            <a:extLst>
              <a:ext uri="{FF2B5EF4-FFF2-40B4-BE49-F238E27FC236}">
                <a16:creationId xmlns:a16="http://schemas.microsoft.com/office/drawing/2014/main" id="{F5F51BC2-542B-4745-A14B-94ABD78820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4645025"/>
            <a:ext cx="9144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&gt;=1</a:t>
            </a:r>
          </a:p>
        </p:txBody>
      </p:sp>
      <p:sp>
        <p:nvSpPr>
          <p:cNvPr id="25656" name="文本框 21565">
            <a:extLst>
              <a:ext uri="{FF2B5EF4-FFF2-40B4-BE49-F238E27FC236}">
                <a16:creationId xmlns:a16="http://schemas.microsoft.com/office/drawing/2014/main" id="{13D67917-2C7F-448B-BB89-25137549C8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5745163"/>
            <a:ext cx="20574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查询中断接口图</a:t>
            </a:r>
          </a:p>
        </p:txBody>
      </p:sp>
      <p:sp>
        <p:nvSpPr>
          <p:cNvPr id="25657" name="文本框 21566">
            <a:extLst>
              <a:ext uri="{FF2B5EF4-FFF2-40B4-BE49-F238E27FC236}">
                <a16:creationId xmlns:a16="http://schemas.microsoft.com/office/drawing/2014/main" id="{2B41B59F-0B4F-4695-9B79-354C6E76D9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867400"/>
            <a:ext cx="2012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FF66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问：优先级顺序？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6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日期占位符 1">
            <a:extLst>
              <a:ext uri="{FF2B5EF4-FFF2-40B4-BE49-F238E27FC236}">
                <a16:creationId xmlns:a16="http://schemas.microsoft.com/office/drawing/2014/main" id="{2E8A8073-D22C-4C27-B8B1-F2C9118361E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6304ED71-E132-4879-B370-A8236F412DAB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6627" name="页脚占位符 2">
            <a:extLst>
              <a:ext uri="{FF2B5EF4-FFF2-40B4-BE49-F238E27FC236}">
                <a16:creationId xmlns:a16="http://schemas.microsoft.com/office/drawing/2014/main" id="{E0C972CA-BB5D-40AD-8A91-398A0FE010A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6628" name="标题 27649">
            <a:extLst>
              <a:ext uri="{FF2B5EF4-FFF2-40B4-BE49-F238E27FC236}">
                <a16:creationId xmlns:a16="http://schemas.microsoft.com/office/drawing/2014/main" id="{9C9DEC94-0231-4B2A-9BC3-19C38A8607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§1.2 </a:t>
            </a:r>
            <a:r>
              <a:rPr lang="zh-CN" altLang="en-US" b="0">
                <a:ea typeface="宋体" panose="02010600030101010101" pitchFamily="2" charset="-122"/>
              </a:rPr>
              <a:t>中断源的确定及接口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6629" name="文本占位符 27650">
            <a:extLst>
              <a:ext uri="{FF2B5EF4-FFF2-40B4-BE49-F238E27FC236}">
                <a16:creationId xmlns:a16="http://schemas.microsoft.com/office/drawing/2014/main" id="{CC4E7089-F71D-4321-8F23-11A6AEF48315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1323975"/>
            <a:ext cx="6858000" cy="3324225"/>
          </a:xfrm>
        </p:spPr>
        <p:txBody>
          <a:bodyPr/>
          <a:lstStyle/>
          <a:p>
            <a:pPr eaLnBrk="1" hangingPunct="1"/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1）软件查询法的优先级确定</a:t>
            </a:r>
            <a:endParaRPr lang="zh-CN" altLang="en-US" sz="2400" b="1">
              <a:solidFill>
                <a:srgbClr val="2B166E"/>
              </a:solidFill>
              <a:latin typeface="仿宋_GB2312" pitchFamily="1" charset="-122"/>
              <a:ea typeface="仿宋_GB2312" pitchFamily="1" charset="-122"/>
            </a:endParaRPr>
          </a:p>
          <a:p>
            <a:pPr eaLnBrk="1" hangingPunct="1"/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当CPU响应中断后，进入中断处理程序，在中断处理程序的开始部分安排一段带有优先级的查询程序。</a:t>
            </a:r>
          </a:p>
          <a:p>
            <a:pPr lvl="1" eaLnBrk="1" hangingPunct="1"/>
            <a:r>
              <a:rPr lang="zh-CN" altLang="en-US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优点：省硬件</a:t>
            </a:r>
          </a:p>
          <a:p>
            <a:pPr lvl="1" eaLnBrk="1" hangingPunct="1"/>
            <a:r>
              <a:rPr lang="zh-CN" altLang="en-US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缺点：中断响应慢</a:t>
            </a:r>
          </a:p>
        </p:txBody>
      </p:sp>
      <p:sp>
        <p:nvSpPr>
          <p:cNvPr id="26630" name="矩形 27651">
            <a:extLst>
              <a:ext uri="{FF2B5EF4-FFF2-40B4-BE49-F238E27FC236}">
                <a16:creationId xmlns:a16="http://schemas.microsoft.com/office/drawing/2014/main" id="{DEA6C4E0-CC57-4937-BCA9-CF75A57C31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31" name="矩形 27652">
            <a:extLst>
              <a:ext uri="{FF2B5EF4-FFF2-40B4-BE49-F238E27FC236}">
                <a16:creationId xmlns:a16="http://schemas.microsoft.com/office/drawing/2014/main" id="{A68CAEBC-6593-4913-832C-BADC51169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0263" y="5199063"/>
            <a:ext cx="446087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32" name="矩形 27653">
            <a:extLst>
              <a:ext uri="{FF2B5EF4-FFF2-40B4-BE49-F238E27FC236}">
                <a16:creationId xmlns:a16="http://schemas.microsoft.com/office/drawing/2014/main" id="{6A277656-2CF4-4C9B-9888-90F58DB8FF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5763" y="5199063"/>
            <a:ext cx="4445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33" name="矩形 27654">
            <a:extLst>
              <a:ext uri="{FF2B5EF4-FFF2-40B4-BE49-F238E27FC236}">
                <a16:creationId xmlns:a16="http://schemas.microsoft.com/office/drawing/2014/main" id="{6A45D6D9-5188-46B2-8976-6E735A962F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8088" y="5199063"/>
            <a:ext cx="4476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34" name="矩形 27655">
            <a:extLst>
              <a:ext uri="{FF2B5EF4-FFF2-40B4-BE49-F238E27FC236}">
                <a16:creationId xmlns:a16="http://schemas.microsoft.com/office/drawing/2014/main" id="{C5CF12B1-4706-47D4-9CC9-98D117F336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2000" y="5199063"/>
            <a:ext cx="446088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35" name="矩形 27656">
            <a:extLst>
              <a:ext uri="{FF2B5EF4-FFF2-40B4-BE49-F238E27FC236}">
                <a16:creationId xmlns:a16="http://schemas.microsoft.com/office/drawing/2014/main" id="{E50F252F-7444-47EC-929C-A93EDD13C8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913" y="5199063"/>
            <a:ext cx="446087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36" name="矩形 27657">
            <a:extLst>
              <a:ext uri="{FF2B5EF4-FFF2-40B4-BE49-F238E27FC236}">
                <a16:creationId xmlns:a16="http://schemas.microsoft.com/office/drawing/2014/main" id="{3ABA3C5E-5B64-4179-B9E5-35CDDD8D1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9825" y="5199063"/>
            <a:ext cx="446088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37" name="矩形 27658">
            <a:extLst>
              <a:ext uri="{FF2B5EF4-FFF2-40B4-BE49-F238E27FC236}">
                <a16:creationId xmlns:a16="http://schemas.microsoft.com/office/drawing/2014/main" id="{289A3C13-1967-446C-B1D3-5A727DCF5D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3738" y="5199063"/>
            <a:ext cx="446087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38" name="矩形 27659">
            <a:extLst>
              <a:ext uri="{FF2B5EF4-FFF2-40B4-BE49-F238E27FC236}">
                <a16:creationId xmlns:a16="http://schemas.microsoft.com/office/drawing/2014/main" id="{E3C891B0-5873-4FBF-AF98-AC78E8AEAC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650" y="5199063"/>
            <a:ext cx="446088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40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6639" name="直接连接符 27660">
            <a:extLst>
              <a:ext uri="{FF2B5EF4-FFF2-40B4-BE49-F238E27FC236}">
                <a16:creationId xmlns:a16="http://schemas.microsoft.com/office/drawing/2014/main" id="{A2C6A7BE-1B2B-43BF-8940-8577C4366517}"/>
              </a:ext>
            </a:extLst>
          </p:cNvPr>
          <p:cNvSpPr>
            <a:spLocks noChangeShapeType="1"/>
          </p:cNvSpPr>
          <p:nvPr/>
        </p:nvSpPr>
        <p:spPr bwMode="auto">
          <a:xfrm>
            <a:off x="4057650" y="5199063"/>
            <a:ext cx="35687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0" name="直接连接符 27661">
            <a:extLst>
              <a:ext uri="{FF2B5EF4-FFF2-40B4-BE49-F238E27FC236}">
                <a16:creationId xmlns:a16="http://schemas.microsoft.com/office/drawing/2014/main" id="{542DAFF2-C731-44F7-BD27-190D095FAF52}"/>
              </a:ext>
            </a:extLst>
          </p:cNvPr>
          <p:cNvSpPr>
            <a:spLocks noChangeShapeType="1"/>
          </p:cNvSpPr>
          <p:nvPr/>
        </p:nvSpPr>
        <p:spPr bwMode="auto">
          <a:xfrm>
            <a:off x="4057650" y="5637213"/>
            <a:ext cx="35687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1" name="直接连接符 27662">
            <a:extLst>
              <a:ext uri="{FF2B5EF4-FFF2-40B4-BE49-F238E27FC236}">
                <a16:creationId xmlns:a16="http://schemas.microsoft.com/office/drawing/2014/main" id="{6EE09997-4307-47A4-8387-A9CC005EAC4F}"/>
              </a:ext>
            </a:extLst>
          </p:cNvPr>
          <p:cNvSpPr>
            <a:spLocks noChangeShapeType="1"/>
          </p:cNvSpPr>
          <p:nvPr/>
        </p:nvSpPr>
        <p:spPr bwMode="auto">
          <a:xfrm>
            <a:off x="4057650" y="5199063"/>
            <a:ext cx="0" cy="4381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2" name="直接连接符 27663">
            <a:extLst>
              <a:ext uri="{FF2B5EF4-FFF2-40B4-BE49-F238E27FC236}">
                <a16:creationId xmlns:a16="http://schemas.microsoft.com/office/drawing/2014/main" id="{0BB19993-FA1A-4B86-8ED2-2EBA19FDA374}"/>
              </a:ext>
            </a:extLst>
          </p:cNvPr>
          <p:cNvSpPr>
            <a:spLocks noChangeShapeType="1"/>
          </p:cNvSpPr>
          <p:nvPr/>
        </p:nvSpPr>
        <p:spPr bwMode="auto">
          <a:xfrm>
            <a:off x="4503738" y="5199063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3" name="直接连接符 27664">
            <a:extLst>
              <a:ext uri="{FF2B5EF4-FFF2-40B4-BE49-F238E27FC236}">
                <a16:creationId xmlns:a16="http://schemas.microsoft.com/office/drawing/2014/main" id="{89F50061-CFB2-41FF-AACB-397029A52F3C}"/>
              </a:ext>
            </a:extLst>
          </p:cNvPr>
          <p:cNvSpPr>
            <a:spLocks noChangeShapeType="1"/>
          </p:cNvSpPr>
          <p:nvPr/>
        </p:nvSpPr>
        <p:spPr bwMode="auto">
          <a:xfrm>
            <a:off x="4949825" y="5199063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4" name="直接连接符 27665">
            <a:extLst>
              <a:ext uri="{FF2B5EF4-FFF2-40B4-BE49-F238E27FC236}">
                <a16:creationId xmlns:a16="http://schemas.microsoft.com/office/drawing/2014/main" id="{42A482EC-B18D-4ABA-81C0-D24A085D9FDE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5913" y="5199063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5" name="直接连接符 27666">
            <a:extLst>
              <a:ext uri="{FF2B5EF4-FFF2-40B4-BE49-F238E27FC236}">
                <a16:creationId xmlns:a16="http://schemas.microsoft.com/office/drawing/2014/main" id="{61713264-E6DC-42DE-93F7-74463560310B}"/>
              </a:ext>
            </a:extLst>
          </p:cNvPr>
          <p:cNvSpPr>
            <a:spLocks noChangeShapeType="1"/>
          </p:cNvSpPr>
          <p:nvPr/>
        </p:nvSpPr>
        <p:spPr bwMode="auto">
          <a:xfrm>
            <a:off x="5842000" y="5199063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6" name="直接连接符 27667">
            <a:extLst>
              <a:ext uri="{FF2B5EF4-FFF2-40B4-BE49-F238E27FC236}">
                <a16:creationId xmlns:a16="http://schemas.microsoft.com/office/drawing/2014/main" id="{0056A114-FA5C-4D09-8526-ECBC94E88142}"/>
              </a:ext>
            </a:extLst>
          </p:cNvPr>
          <p:cNvSpPr>
            <a:spLocks noChangeShapeType="1"/>
          </p:cNvSpPr>
          <p:nvPr/>
        </p:nvSpPr>
        <p:spPr bwMode="auto">
          <a:xfrm>
            <a:off x="6288088" y="5199063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7" name="直接连接符 27668">
            <a:extLst>
              <a:ext uri="{FF2B5EF4-FFF2-40B4-BE49-F238E27FC236}">
                <a16:creationId xmlns:a16="http://schemas.microsoft.com/office/drawing/2014/main" id="{6048C618-D746-44F4-A72A-26B188FD29C0}"/>
              </a:ext>
            </a:extLst>
          </p:cNvPr>
          <p:cNvSpPr>
            <a:spLocks noChangeShapeType="1"/>
          </p:cNvSpPr>
          <p:nvPr/>
        </p:nvSpPr>
        <p:spPr bwMode="auto">
          <a:xfrm>
            <a:off x="6735763" y="5199063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8" name="直接连接符 27669">
            <a:extLst>
              <a:ext uri="{FF2B5EF4-FFF2-40B4-BE49-F238E27FC236}">
                <a16:creationId xmlns:a16="http://schemas.microsoft.com/office/drawing/2014/main" id="{773A6D80-EB3A-4E1A-8834-5E3FBDCD5980}"/>
              </a:ext>
            </a:extLst>
          </p:cNvPr>
          <p:cNvSpPr>
            <a:spLocks noChangeShapeType="1"/>
          </p:cNvSpPr>
          <p:nvPr/>
        </p:nvSpPr>
        <p:spPr bwMode="auto">
          <a:xfrm>
            <a:off x="7180263" y="5199063"/>
            <a:ext cx="0" cy="438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49" name="直接连接符 27670">
            <a:extLst>
              <a:ext uri="{FF2B5EF4-FFF2-40B4-BE49-F238E27FC236}">
                <a16:creationId xmlns:a16="http://schemas.microsoft.com/office/drawing/2014/main" id="{43C55467-8FF7-406A-8C35-799E7ABF9226}"/>
              </a:ext>
            </a:extLst>
          </p:cNvPr>
          <p:cNvSpPr>
            <a:spLocks noChangeShapeType="1"/>
          </p:cNvSpPr>
          <p:nvPr/>
        </p:nvSpPr>
        <p:spPr bwMode="auto">
          <a:xfrm>
            <a:off x="7626350" y="5199063"/>
            <a:ext cx="0" cy="4381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0" name="直接连接符 27671">
            <a:extLst>
              <a:ext uri="{FF2B5EF4-FFF2-40B4-BE49-F238E27FC236}">
                <a16:creationId xmlns:a16="http://schemas.microsoft.com/office/drawing/2014/main" id="{AB600776-127C-45AD-8FB9-6D3C87A58CB5}"/>
              </a:ext>
            </a:extLst>
          </p:cNvPr>
          <p:cNvSpPr>
            <a:spLocks noChangeShapeType="1"/>
          </p:cNvSpPr>
          <p:nvPr/>
        </p:nvSpPr>
        <p:spPr bwMode="auto">
          <a:xfrm>
            <a:off x="4286250" y="4857750"/>
            <a:ext cx="0" cy="3413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1" name="直接连接符 27672">
            <a:extLst>
              <a:ext uri="{FF2B5EF4-FFF2-40B4-BE49-F238E27FC236}">
                <a16:creationId xmlns:a16="http://schemas.microsoft.com/office/drawing/2014/main" id="{216D62EE-8A85-41B8-9149-459A3A8D8852}"/>
              </a:ext>
            </a:extLst>
          </p:cNvPr>
          <p:cNvSpPr>
            <a:spLocks noChangeShapeType="1"/>
          </p:cNvSpPr>
          <p:nvPr/>
        </p:nvSpPr>
        <p:spPr bwMode="auto">
          <a:xfrm>
            <a:off x="4286250" y="4857750"/>
            <a:ext cx="847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2" name="直接连接符 27673">
            <a:extLst>
              <a:ext uri="{FF2B5EF4-FFF2-40B4-BE49-F238E27FC236}">
                <a16:creationId xmlns:a16="http://schemas.microsoft.com/office/drawing/2014/main" id="{4CBDD635-504F-4D7B-9E80-639A4481D99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33975" y="4759325"/>
            <a:ext cx="0" cy="98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3" name="直接连接符 27674">
            <a:extLst>
              <a:ext uri="{FF2B5EF4-FFF2-40B4-BE49-F238E27FC236}">
                <a16:creationId xmlns:a16="http://schemas.microsoft.com/office/drawing/2014/main" id="{40BCA902-E2A6-40A5-99F5-6D1041F7B28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65675" y="4943475"/>
            <a:ext cx="0" cy="2524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4" name="直接连接符 27675">
            <a:extLst>
              <a:ext uri="{FF2B5EF4-FFF2-40B4-BE49-F238E27FC236}">
                <a16:creationId xmlns:a16="http://schemas.microsoft.com/office/drawing/2014/main" id="{3268F5F5-FF86-4364-997D-01EFA6E75AFF}"/>
              </a:ext>
            </a:extLst>
          </p:cNvPr>
          <p:cNvSpPr>
            <a:spLocks noChangeShapeType="1"/>
          </p:cNvSpPr>
          <p:nvPr/>
        </p:nvSpPr>
        <p:spPr bwMode="auto">
          <a:xfrm>
            <a:off x="4765675" y="4943475"/>
            <a:ext cx="5397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5" name="直接连接符 27676">
            <a:extLst>
              <a:ext uri="{FF2B5EF4-FFF2-40B4-BE49-F238E27FC236}">
                <a16:creationId xmlns:a16="http://schemas.microsoft.com/office/drawing/2014/main" id="{6E69B845-1D24-41AD-86A3-92E14238D3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14950" y="4759325"/>
            <a:ext cx="0" cy="1619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6" name="直接连接符 27677">
            <a:extLst>
              <a:ext uri="{FF2B5EF4-FFF2-40B4-BE49-F238E27FC236}">
                <a16:creationId xmlns:a16="http://schemas.microsoft.com/office/drawing/2014/main" id="{DB9B869E-ADDD-48B4-B706-8A7230E67A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40438" y="4711700"/>
            <a:ext cx="0" cy="487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7" name="直接连接符 27678">
            <a:extLst>
              <a:ext uri="{FF2B5EF4-FFF2-40B4-BE49-F238E27FC236}">
                <a16:creationId xmlns:a16="http://schemas.microsoft.com/office/drawing/2014/main" id="{29CCAF6D-082F-43B6-9D54-F399EB9D4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37313" y="5003800"/>
            <a:ext cx="0" cy="1952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8" name="直接连接符 27679">
            <a:extLst>
              <a:ext uri="{FF2B5EF4-FFF2-40B4-BE49-F238E27FC236}">
                <a16:creationId xmlns:a16="http://schemas.microsoft.com/office/drawing/2014/main" id="{FF406651-CD8F-4CAA-BCFB-9A4CECFB67B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10300" y="5003800"/>
            <a:ext cx="2270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59" name="直接连接符 27680">
            <a:extLst>
              <a:ext uri="{FF2B5EF4-FFF2-40B4-BE49-F238E27FC236}">
                <a16:creationId xmlns:a16="http://schemas.microsoft.com/office/drawing/2014/main" id="{E379DDEF-6096-4DF8-8C65-717E8BB03EB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10300" y="4759325"/>
            <a:ext cx="0" cy="2444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60" name="直接连接符 27681">
            <a:extLst>
              <a:ext uri="{FF2B5EF4-FFF2-40B4-BE49-F238E27FC236}">
                <a16:creationId xmlns:a16="http://schemas.microsoft.com/office/drawing/2014/main" id="{69CED02A-4731-4B6A-871A-3A7A7502AF8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89750" y="4943475"/>
            <a:ext cx="0" cy="2524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61" name="直接连接符 27682">
            <a:extLst>
              <a:ext uri="{FF2B5EF4-FFF2-40B4-BE49-F238E27FC236}">
                <a16:creationId xmlns:a16="http://schemas.microsoft.com/office/drawing/2014/main" id="{6DB87E2A-80CF-44D9-882A-E5AFA9D49A5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42063" y="4933950"/>
            <a:ext cx="5572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62" name="直接连接符 27683">
            <a:extLst>
              <a:ext uri="{FF2B5EF4-FFF2-40B4-BE49-F238E27FC236}">
                <a16:creationId xmlns:a16="http://schemas.microsoft.com/office/drawing/2014/main" id="{8D508928-939F-455B-A779-96758833D8A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42063" y="472122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63" name="直接连接符 27684">
            <a:extLst>
              <a:ext uri="{FF2B5EF4-FFF2-40B4-BE49-F238E27FC236}">
                <a16:creationId xmlns:a16="http://schemas.microsoft.com/office/drawing/2014/main" id="{FC056440-DF98-4BA9-A084-69E14CFEF1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342188" y="4857750"/>
            <a:ext cx="0" cy="3413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64" name="直接连接符 27685">
            <a:extLst>
              <a:ext uri="{FF2B5EF4-FFF2-40B4-BE49-F238E27FC236}">
                <a16:creationId xmlns:a16="http://schemas.microsoft.com/office/drawing/2014/main" id="{E578B997-AA10-4C8E-AA68-DF90FB4A9DE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37313" y="4857750"/>
            <a:ext cx="9048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65" name="直接连接符 27686">
            <a:extLst>
              <a:ext uri="{FF2B5EF4-FFF2-40B4-BE49-F238E27FC236}">
                <a16:creationId xmlns:a16="http://schemas.microsoft.com/office/drawing/2014/main" id="{D99D52F8-6514-4D84-8BA3-046B1B90449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37313" y="4711700"/>
            <a:ext cx="0" cy="1460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66" name="文本框 27687">
            <a:extLst>
              <a:ext uri="{FF2B5EF4-FFF2-40B4-BE49-F238E27FC236}">
                <a16:creationId xmlns:a16="http://schemas.microsoft.com/office/drawing/2014/main" id="{0B2FBD8A-970E-4503-B5F7-B8F3F3A4E2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9338" y="4905375"/>
            <a:ext cx="2825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0</a:t>
            </a:r>
          </a:p>
        </p:txBody>
      </p:sp>
      <p:sp>
        <p:nvSpPr>
          <p:cNvPr id="26667" name="文本框 27688">
            <a:extLst>
              <a:ext uri="{FF2B5EF4-FFF2-40B4-BE49-F238E27FC236}">
                <a16:creationId xmlns:a16="http://schemas.microsoft.com/office/drawing/2014/main" id="{BB130C9A-DADB-47C6-A5B0-EBCC1B3FA5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6900" y="4905375"/>
            <a:ext cx="2841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1</a:t>
            </a:r>
          </a:p>
        </p:txBody>
      </p:sp>
      <p:sp>
        <p:nvSpPr>
          <p:cNvPr id="26668" name="文本框 27689">
            <a:extLst>
              <a:ext uri="{FF2B5EF4-FFF2-40B4-BE49-F238E27FC236}">
                <a16:creationId xmlns:a16="http://schemas.microsoft.com/office/drawing/2014/main" id="{020A849C-AEDD-41BA-98E8-BFD491DA7C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37313" y="4900613"/>
            <a:ext cx="28416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2</a:t>
            </a:r>
          </a:p>
        </p:txBody>
      </p:sp>
      <p:sp>
        <p:nvSpPr>
          <p:cNvPr id="26669" name="文本框 27690">
            <a:extLst>
              <a:ext uri="{FF2B5EF4-FFF2-40B4-BE49-F238E27FC236}">
                <a16:creationId xmlns:a16="http://schemas.microsoft.com/office/drawing/2014/main" id="{A8D772EA-A6D4-4111-9553-DDED1C8B6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1813" y="4887913"/>
            <a:ext cx="3968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7</a:t>
            </a:r>
          </a:p>
        </p:txBody>
      </p:sp>
      <p:sp>
        <p:nvSpPr>
          <p:cNvPr id="26670" name="文本框 27691">
            <a:extLst>
              <a:ext uri="{FF2B5EF4-FFF2-40B4-BE49-F238E27FC236}">
                <a16:creationId xmlns:a16="http://schemas.microsoft.com/office/drawing/2014/main" id="{3ED5FDF3-7528-42FA-B742-B623DE4F6B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4388" y="3744913"/>
            <a:ext cx="56832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INT</a:t>
            </a:r>
          </a:p>
        </p:txBody>
      </p:sp>
      <p:sp>
        <p:nvSpPr>
          <p:cNvPr id="26671" name="直接连接符 27692">
            <a:extLst>
              <a:ext uri="{FF2B5EF4-FFF2-40B4-BE49-F238E27FC236}">
                <a16:creationId xmlns:a16="http://schemas.microsoft.com/office/drawing/2014/main" id="{647A6E00-2E89-45F3-90E9-C7052E2FD66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86250" y="5637213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72" name="文本框 27693">
            <a:extLst>
              <a:ext uri="{FF2B5EF4-FFF2-40B4-BE49-F238E27FC236}">
                <a16:creationId xmlns:a16="http://schemas.microsoft.com/office/drawing/2014/main" id="{59A5BE72-E28B-4D5E-93F8-C4C53A8CC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6388" y="6075363"/>
            <a:ext cx="338137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磁盘</a:t>
            </a:r>
          </a:p>
        </p:txBody>
      </p:sp>
      <p:sp>
        <p:nvSpPr>
          <p:cNvPr id="26673" name="文本框 27694">
            <a:extLst>
              <a:ext uri="{FF2B5EF4-FFF2-40B4-BE49-F238E27FC236}">
                <a16:creationId xmlns:a16="http://schemas.microsoft.com/office/drawing/2014/main" id="{9F466D74-10ED-4E8F-A5E0-474A3A695B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10088" y="6075363"/>
            <a:ext cx="34131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磁带</a:t>
            </a:r>
          </a:p>
        </p:txBody>
      </p:sp>
      <p:sp>
        <p:nvSpPr>
          <p:cNvPr id="26674" name="直接连接符 27695">
            <a:extLst>
              <a:ext uri="{FF2B5EF4-FFF2-40B4-BE49-F238E27FC236}">
                <a16:creationId xmlns:a16="http://schemas.microsoft.com/office/drawing/2014/main" id="{6F23E3F1-912C-413D-8C60-2C5DF143A68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81538" y="5637213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75" name="直接连接符 27696">
            <a:extLst>
              <a:ext uri="{FF2B5EF4-FFF2-40B4-BE49-F238E27FC236}">
                <a16:creationId xmlns:a16="http://schemas.microsoft.com/office/drawing/2014/main" id="{2952A11C-9CA0-4CB7-BFBE-06D472B925C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33975" y="5637213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76" name="直接连接符 27697">
            <a:extLst>
              <a:ext uri="{FF2B5EF4-FFF2-40B4-BE49-F238E27FC236}">
                <a16:creationId xmlns:a16="http://schemas.microsoft.com/office/drawing/2014/main" id="{97ED616E-BD7F-4BB8-B4BA-899704C2874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40438" y="5637213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77" name="直接连接符 27698">
            <a:extLst>
              <a:ext uri="{FF2B5EF4-FFF2-40B4-BE49-F238E27FC236}">
                <a16:creationId xmlns:a16="http://schemas.microsoft.com/office/drawing/2014/main" id="{1AE8E523-00A0-459A-9045-E15A37AA97A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02463" y="5637213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78" name="直接连接符 27699">
            <a:extLst>
              <a:ext uri="{FF2B5EF4-FFF2-40B4-BE49-F238E27FC236}">
                <a16:creationId xmlns:a16="http://schemas.microsoft.com/office/drawing/2014/main" id="{EB049D09-F7FF-40D2-9AD1-C8B71F21463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399338" y="5637213"/>
            <a:ext cx="0" cy="3905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79" name="文本框 27700">
            <a:extLst>
              <a:ext uri="{FF2B5EF4-FFF2-40B4-BE49-F238E27FC236}">
                <a16:creationId xmlns:a16="http://schemas.microsoft.com/office/drawing/2014/main" id="{CA3275E8-0A12-4988-B526-C556FB3A46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2950" y="6192838"/>
            <a:ext cx="7302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CRT</a:t>
            </a:r>
          </a:p>
        </p:txBody>
      </p:sp>
      <p:sp>
        <p:nvSpPr>
          <p:cNvPr id="26680" name="文本框 27701">
            <a:extLst>
              <a:ext uri="{FF2B5EF4-FFF2-40B4-BE49-F238E27FC236}">
                <a16:creationId xmlns:a16="http://schemas.microsoft.com/office/drawing/2014/main" id="{2EC7C1A7-54B4-4BBF-9FEE-3B435A705D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4188" y="6026150"/>
            <a:ext cx="341312" cy="63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键盘</a:t>
            </a:r>
          </a:p>
        </p:txBody>
      </p:sp>
      <p:sp>
        <p:nvSpPr>
          <p:cNvPr id="26681" name="文本框 27702">
            <a:extLst>
              <a:ext uri="{FF2B5EF4-FFF2-40B4-BE49-F238E27FC236}">
                <a16:creationId xmlns:a16="http://schemas.microsoft.com/office/drawing/2014/main" id="{219A8405-551F-4567-9369-BD2B059AB6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1063" y="6029325"/>
            <a:ext cx="28416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打印</a:t>
            </a:r>
          </a:p>
        </p:txBody>
      </p:sp>
      <p:sp>
        <p:nvSpPr>
          <p:cNvPr id="26682" name="文本框 27703">
            <a:extLst>
              <a:ext uri="{FF2B5EF4-FFF2-40B4-BE49-F238E27FC236}">
                <a16:creationId xmlns:a16="http://schemas.microsoft.com/office/drawing/2014/main" id="{36E3C71A-79BF-49CF-A47B-F37BED8D2D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8625" y="4176713"/>
            <a:ext cx="62071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rgbClr val="FF0066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“或”</a:t>
            </a:r>
          </a:p>
        </p:txBody>
      </p:sp>
      <p:sp>
        <p:nvSpPr>
          <p:cNvPr id="26683" name="直接连接符 27704">
            <a:extLst>
              <a:ext uri="{FF2B5EF4-FFF2-40B4-BE49-F238E27FC236}">
                <a16:creationId xmlns:a16="http://schemas.microsoft.com/office/drawing/2014/main" id="{FEB94836-2E61-4DB0-AC31-86FBFD31865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67450" y="4273550"/>
            <a:ext cx="566738" cy="96838"/>
          </a:xfrm>
          <a:prstGeom prst="line">
            <a:avLst/>
          </a:prstGeom>
          <a:noFill/>
          <a:ln w="9525">
            <a:solidFill>
              <a:srgbClr val="FF0066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84" name="文本框 27705">
            <a:extLst>
              <a:ext uri="{FF2B5EF4-FFF2-40B4-BE49-F238E27FC236}">
                <a16:creationId xmlns:a16="http://schemas.microsoft.com/office/drawing/2014/main" id="{5CA7CEA7-0BFF-41DC-9482-E368A75C7B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5181600"/>
            <a:ext cx="1727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端口号＝</a:t>
            </a: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XXH</a:t>
            </a:r>
          </a:p>
        </p:txBody>
      </p:sp>
      <p:sp>
        <p:nvSpPr>
          <p:cNvPr id="26685" name="任意多边形 27706">
            <a:extLst>
              <a:ext uri="{FF2B5EF4-FFF2-40B4-BE49-F238E27FC236}">
                <a16:creationId xmlns:a16="http://schemas.microsoft.com/office/drawing/2014/main" id="{D882462C-FCDA-4A73-A3D3-AC14BDBF6393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4953000" y="4191000"/>
            <a:ext cx="1668463" cy="990600"/>
          </a:xfrm>
          <a:custGeom>
            <a:avLst/>
            <a:gdLst>
              <a:gd name="T0" fmla="*/ 2147483646 w 256"/>
              <a:gd name="T1" fmla="*/ 1916578828 h 256"/>
              <a:gd name="T2" fmla="*/ 2147483646 w 256"/>
              <a:gd name="T3" fmla="*/ 2147483646 h 256"/>
              <a:gd name="T4" fmla="*/ 2147483646 w 256"/>
              <a:gd name="T5" fmla="*/ 1916578828 h 256"/>
              <a:gd name="T6" fmla="*/ 2147483646 w 256"/>
              <a:gd name="T7" fmla="*/ 2147483646 h 256"/>
              <a:gd name="T8" fmla="*/ 0 w 256"/>
              <a:gd name="T9" fmla="*/ 1916578828 h 256"/>
              <a:gd name="T10" fmla="*/ 2147483646 w 256"/>
              <a:gd name="T11" fmla="*/ 0 h 256"/>
              <a:gd name="T12" fmla="*/ 2147483646 w 256"/>
              <a:gd name="T13" fmla="*/ 0 h 256"/>
              <a:gd name="T14" fmla="*/ 2147483646 w 256"/>
              <a:gd name="T15" fmla="*/ 1916578828 h 256"/>
              <a:gd name="T16" fmla="*/ 2147483646 w 256"/>
              <a:gd name="T17" fmla="*/ 1916578828 h 256"/>
              <a:gd name="T18" fmla="*/ 0 w 256"/>
              <a:gd name="T19" fmla="*/ 1916578828 h 25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256" h="256">
                <a:moveTo>
                  <a:pt x="128" y="128"/>
                </a:moveTo>
                <a:lnTo>
                  <a:pt x="128" y="256"/>
                </a:lnTo>
                <a:moveTo>
                  <a:pt x="128" y="128"/>
                </a:moveTo>
                <a:lnTo>
                  <a:pt x="128" y="256"/>
                </a:lnTo>
                <a:moveTo>
                  <a:pt x="0" y="128"/>
                </a:moveTo>
                <a:cubicBezTo>
                  <a:pt x="0" y="57"/>
                  <a:pt x="57" y="0"/>
                  <a:pt x="128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99" y="0"/>
                  <a:pt x="256" y="57"/>
                  <a:pt x="256" y="128"/>
                </a:cubicBezTo>
                <a:cubicBezTo>
                  <a:pt x="256" y="128"/>
                  <a:pt x="256" y="128"/>
                  <a:pt x="256" y="128"/>
                </a:cubicBezTo>
                <a:lnTo>
                  <a:pt x="0" y="128"/>
                </a:lnTo>
              </a:path>
            </a:pathLst>
          </a:custGeom>
          <a:noFill/>
          <a:ln w="19050" cap="rnd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86" name="直接连接符 27707">
            <a:extLst>
              <a:ext uri="{FF2B5EF4-FFF2-40B4-BE49-F238E27FC236}">
                <a16:creationId xmlns:a16="http://schemas.microsoft.com/office/drawing/2014/main" id="{391681BE-393F-4430-9238-3A2A2927A1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803900" y="3733800"/>
            <a:ext cx="0" cy="431800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87" name="直接连接符 27708">
            <a:extLst>
              <a:ext uri="{FF2B5EF4-FFF2-40B4-BE49-F238E27FC236}">
                <a16:creationId xmlns:a16="http://schemas.microsoft.com/office/drawing/2014/main" id="{301AD282-BF85-4DA2-8F39-F5A6529F875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94300" y="5013325"/>
            <a:ext cx="0" cy="1793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88" name="直接连接符 27709">
            <a:extLst>
              <a:ext uri="{FF2B5EF4-FFF2-40B4-BE49-F238E27FC236}">
                <a16:creationId xmlns:a16="http://schemas.microsoft.com/office/drawing/2014/main" id="{C82B13E0-A9FB-4FB6-B547-0E500DA58D0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05450" y="4752975"/>
            <a:ext cx="0" cy="2524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89" name="直接连接符 27710">
            <a:extLst>
              <a:ext uri="{FF2B5EF4-FFF2-40B4-BE49-F238E27FC236}">
                <a16:creationId xmlns:a16="http://schemas.microsoft.com/office/drawing/2014/main" id="{8B4E59D1-DB8D-44E7-8B46-AFFAAD8F8CC6}"/>
              </a:ext>
            </a:extLst>
          </p:cNvPr>
          <p:cNvSpPr>
            <a:spLocks noChangeShapeType="1"/>
          </p:cNvSpPr>
          <p:nvPr/>
        </p:nvSpPr>
        <p:spPr bwMode="auto">
          <a:xfrm>
            <a:off x="5200650" y="5019675"/>
            <a:ext cx="30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690" name="文本框 27711">
            <a:extLst>
              <a:ext uri="{FF2B5EF4-FFF2-40B4-BE49-F238E27FC236}">
                <a16:creationId xmlns:a16="http://schemas.microsoft.com/office/drawing/2014/main" id="{6085424F-3D33-4BE4-971D-280F16B213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3925" y="4886325"/>
            <a:ext cx="28257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6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日期占位符 1">
            <a:extLst>
              <a:ext uri="{FF2B5EF4-FFF2-40B4-BE49-F238E27FC236}">
                <a16:creationId xmlns:a16="http://schemas.microsoft.com/office/drawing/2014/main" id="{4F3FBA25-8799-447A-8322-7B9D3F77761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8C614C20-5EF3-4944-B5BC-80E0ED00980E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7651" name="页脚占位符 2">
            <a:extLst>
              <a:ext uri="{FF2B5EF4-FFF2-40B4-BE49-F238E27FC236}">
                <a16:creationId xmlns:a16="http://schemas.microsoft.com/office/drawing/2014/main" id="{987EBD28-EB76-476C-9836-11DC7CE86BA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7652" name="标题 22529">
            <a:extLst>
              <a:ext uri="{FF2B5EF4-FFF2-40B4-BE49-F238E27FC236}">
                <a16:creationId xmlns:a16="http://schemas.microsoft.com/office/drawing/2014/main" id="{A03E3165-0CE2-4314-975F-92B9E5E154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§1.2 </a:t>
            </a:r>
            <a:r>
              <a:rPr lang="zh-CN" altLang="en-US" sz="3200" b="0">
                <a:ea typeface="宋体" panose="02010600030101010101" pitchFamily="2" charset="-122"/>
              </a:rPr>
              <a:t>中断源的确定及接口</a:t>
            </a:r>
          </a:p>
        </p:txBody>
      </p:sp>
      <p:sp>
        <p:nvSpPr>
          <p:cNvPr id="27653" name="文本占位符 22530">
            <a:extLst>
              <a:ext uri="{FF2B5EF4-FFF2-40B4-BE49-F238E27FC236}">
                <a16:creationId xmlns:a16="http://schemas.microsoft.com/office/drawing/2014/main" id="{C187F40D-6B01-4475-97CF-B84ED6B095D1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1323975"/>
            <a:ext cx="6858000" cy="5000625"/>
          </a:xfrm>
          <a:extLst/>
        </p:spPr>
        <p:txBody>
          <a:bodyPr/>
          <a:lstStyle/>
          <a:p>
            <a:pPr eaLnBrk="1" hangingPunct="1">
              <a:defRPr/>
            </a:pPr>
            <a:r>
              <a:rPr lang="zh-CN" altLang="en-US" b="1" dirty="0">
                <a:latin typeface="仿宋_GB2312" pitchFamily="1" charset="-122"/>
                <a:ea typeface="仿宋_GB2312" pitchFamily="1" charset="-122"/>
              </a:rPr>
              <a:t>二、矢量中断及其接口</a:t>
            </a:r>
          </a:p>
          <a:p>
            <a:pPr eaLnBrk="1" hangingPunct="1">
              <a:defRPr/>
            </a:pPr>
            <a:r>
              <a:rPr lang="zh-CN" altLang="en-US" sz="2400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定义：</a:t>
            </a:r>
          </a:p>
          <a:p>
            <a:pPr eaLnBrk="1" hangingPunct="1">
              <a:spcBef>
                <a:spcPct val="50000"/>
              </a:spcBef>
              <a:buClrTx/>
              <a:buFont typeface="Wingdings" panose="05000000000000000000" pitchFamily="2" charset="2"/>
              <a:buNone/>
              <a:defRPr/>
            </a:pPr>
            <a:r>
              <a:rPr lang="zh-CN" altLang="en-US" sz="2400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   </a:t>
            </a:r>
            <a:r>
              <a:rPr lang="zh-CN" altLang="en-US" sz="2400" dirty="0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矢量中断是CPU要求通过I/O接口(通常是中断控制器，如8259A)提供中断申请信号和中断矢量标志(通常称</a:t>
            </a:r>
            <a:r>
              <a:rPr lang="zh-CN" altLang="en-US" sz="2400" b="1" dirty="0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类型号</a:t>
            </a:r>
            <a:r>
              <a:rPr lang="zh-CN" altLang="en-US" sz="2400" dirty="0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或</a:t>
            </a:r>
            <a:r>
              <a:rPr lang="zh-CN" altLang="en-US" sz="2400" b="1" dirty="0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中断号</a:t>
            </a:r>
            <a:r>
              <a:rPr lang="zh-CN" altLang="en-US" sz="2400" dirty="0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)，通过该标志在</a:t>
            </a:r>
            <a:r>
              <a:rPr lang="zh-CN" altLang="en-US" sz="2400" b="1" dirty="0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中断矢量(向量)表</a:t>
            </a:r>
            <a:r>
              <a:rPr lang="zh-CN" altLang="en-US" sz="2400" dirty="0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中获得</a:t>
            </a:r>
            <a:r>
              <a:rPr lang="zh-CN" altLang="en-US" sz="2400" dirty="0">
                <a:solidFill>
                  <a:schemeClr val="tx1"/>
                </a:solidFill>
                <a:highlight>
                  <a:srgbClr val="FFFF00"/>
                </a:highlight>
                <a:latin typeface="仿宋_GB2312" pitchFamily="1" charset="-122"/>
                <a:ea typeface="仿宋_GB2312" pitchFamily="1" charset="-122"/>
              </a:rPr>
              <a:t>中断服务程序入口地址</a:t>
            </a:r>
            <a:r>
              <a:rPr lang="zh-CN" altLang="en-US" sz="2400" dirty="0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的方法。</a:t>
            </a:r>
          </a:p>
          <a:p>
            <a:pPr eaLnBrk="1" hangingPunct="1">
              <a:defRPr/>
            </a:pPr>
            <a:r>
              <a:rPr lang="zh-CN" altLang="en-US" sz="2400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*需要强调的几个名词：</a:t>
            </a:r>
          </a:p>
          <a:p>
            <a:pPr lvl="1" eaLnBrk="1" hangingPunct="1">
              <a:defRPr/>
            </a:pPr>
            <a:r>
              <a:rPr lang="zh-CN" altLang="en-US" sz="2200" b="1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中断号</a:t>
            </a:r>
            <a:r>
              <a:rPr lang="zh-CN" altLang="en-US" sz="2200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（</a:t>
            </a:r>
            <a:r>
              <a:rPr lang="zh-CN" altLang="en-US" sz="2200" b="1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中断类型号</a:t>
            </a:r>
            <a:r>
              <a:rPr lang="zh-CN" altLang="en-US" sz="2200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）：标识中断源的一个数值</a:t>
            </a:r>
          </a:p>
          <a:p>
            <a:pPr lvl="1" eaLnBrk="1" hangingPunct="1">
              <a:defRPr/>
            </a:pPr>
            <a:r>
              <a:rPr lang="zh-CN" altLang="en-US" sz="2200" b="1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中断向量</a:t>
            </a:r>
            <a:r>
              <a:rPr lang="zh-CN" altLang="en-US" sz="2200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：</a:t>
            </a:r>
            <a:r>
              <a:rPr lang="zh-CN" altLang="en-US" sz="2200" b="1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中断服务程序</a:t>
            </a:r>
            <a:r>
              <a:rPr lang="zh-CN" altLang="en-US" sz="2200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的</a:t>
            </a:r>
            <a:r>
              <a:rPr lang="zh-CN" altLang="en-US" sz="2200" b="1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入口地址</a:t>
            </a:r>
          </a:p>
          <a:p>
            <a:pPr lvl="1" eaLnBrk="1" hangingPunct="1">
              <a:defRPr/>
            </a:pPr>
            <a:r>
              <a:rPr lang="zh-CN" altLang="en-US" sz="2200" b="1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中断向量表</a:t>
            </a:r>
            <a:r>
              <a:rPr lang="zh-CN" altLang="en-US" sz="2200" dirty="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：保存中断服务程序入口地址的表格</a:t>
            </a:r>
            <a:endParaRPr lang="zh-CN" altLang="en-US" sz="2200" dirty="0">
              <a:latin typeface="仿宋_GB2312" pitchFamily="1" charset="-122"/>
              <a:ea typeface="仿宋_GB2312" pitchFamily="1" charset="-122"/>
            </a:endParaRPr>
          </a:p>
        </p:txBody>
      </p:sp>
      <p:sp>
        <p:nvSpPr>
          <p:cNvPr id="27654" name="矩形 22531">
            <a:extLst>
              <a:ext uri="{FF2B5EF4-FFF2-40B4-BE49-F238E27FC236}">
                <a16:creationId xmlns:a16="http://schemas.microsoft.com/office/drawing/2014/main" id="{A74884A9-E417-4981-AE5E-E1A1D0FA4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日期占位符 1">
            <a:extLst>
              <a:ext uri="{FF2B5EF4-FFF2-40B4-BE49-F238E27FC236}">
                <a16:creationId xmlns:a16="http://schemas.microsoft.com/office/drawing/2014/main" id="{2A7A5585-B50A-4A34-AC4E-2B56A0A02BD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51B5FD74-A271-44DA-A786-6869B1B5E207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8675" name="页脚占位符 2">
            <a:extLst>
              <a:ext uri="{FF2B5EF4-FFF2-40B4-BE49-F238E27FC236}">
                <a16:creationId xmlns:a16="http://schemas.microsoft.com/office/drawing/2014/main" id="{A2FA8066-8916-4282-B406-5C13070887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8676" name="标题 23553">
            <a:extLst>
              <a:ext uri="{FF2B5EF4-FFF2-40B4-BE49-F238E27FC236}">
                <a16:creationId xmlns:a16="http://schemas.microsoft.com/office/drawing/2014/main" id="{4237B8AB-8D32-4FDE-8D40-C4BF4C69C8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§1.2 </a:t>
            </a:r>
            <a:r>
              <a:rPr lang="zh-CN" altLang="en-US" sz="3200" b="0">
                <a:ea typeface="宋体" panose="02010600030101010101" pitchFamily="2" charset="-122"/>
              </a:rPr>
              <a:t>中断源的确定及接口</a:t>
            </a:r>
          </a:p>
        </p:txBody>
      </p:sp>
      <p:sp>
        <p:nvSpPr>
          <p:cNvPr id="28677" name="文本占位符 23554">
            <a:extLst>
              <a:ext uri="{FF2B5EF4-FFF2-40B4-BE49-F238E27FC236}">
                <a16:creationId xmlns:a16="http://schemas.microsoft.com/office/drawing/2014/main" id="{49C2D77E-CC3B-4F24-9F25-3A9D0E366D39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1323975"/>
            <a:ext cx="4648200" cy="5000625"/>
          </a:xfrm>
        </p:spPr>
        <p:txBody>
          <a:bodyPr/>
          <a:lstStyle/>
          <a:p>
            <a:pPr eaLnBrk="1" hangingPunct="1"/>
            <a:r>
              <a:rPr lang="zh-CN" altLang="en-US" sz="2400">
                <a:ea typeface="宋体" panose="02010600030101010101" pitchFamily="2" charset="-122"/>
              </a:rPr>
              <a:t>矢量中断接口举例（外部中断）</a:t>
            </a:r>
          </a:p>
        </p:txBody>
      </p:sp>
      <p:sp>
        <p:nvSpPr>
          <p:cNvPr id="28678" name="矩形 23555">
            <a:extLst>
              <a:ext uri="{FF2B5EF4-FFF2-40B4-BE49-F238E27FC236}">
                <a16:creationId xmlns:a16="http://schemas.microsoft.com/office/drawing/2014/main" id="{63CE0024-4DFC-45A7-A2E3-A318A6570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28679" name="组合 23556">
            <a:extLst>
              <a:ext uri="{FF2B5EF4-FFF2-40B4-BE49-F238E27FC236}">
                <a16:creationId xmlns:a16="http://schemas.microsoft.com/office/drawing/2014/main" id="{A42C4BA2-DABF-444E-8111-F7B85EE65752}"/>
              </a:ext>
            </a:extLst>
          </p:cNvPr>
          <p:cNvGrpSpPr>
            <a:grpSpLocks/>
          </p:cNvGrpSpPr>
          <p:nvPr/>
        </p:nvGrpSpPr>
        <p:grpSpPr bwMode="auto">
          <a:xfrm>
            <a:off x="381000" y="1981200"/>
            <a:ext cx="8610600" cy="4495800"/>
            <a:chOff x="0" y="0"/>
            <a:chExt cx="5424" cy="2832"/>
          </a:xfrm>
        </p:grpSpPr>
        <p:sp>
          <p:nvSpPr>
            <p:cNvPr id="28681" name="圆角矩形 23557">
              <a:extLst>
                <a:ext uri="{FF2B5EF4-FFF2-40B4-BE49-F238E27FC236}">
                  <a16:creationId xmlns:a16="http://schemas.microsoft.com/office/drawing/2014/main" id="{12FB5DE9-2257-4A3B-93CC-9EB6FB87F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424" cy="2832"/>
            </a:xfrm>
            <a:prstGeom prst="roundRect">
              <a:avLst>
                <a:gd name="adj" fmla="val 4690"/>
              </a:avLst>
            </a:prstGeom>
            <a:solidFill>
              <a:schemeClr val="accent1"/>
            </a:solidFill>
            <a:ln w="57150">
              <a:solidFill>
                <a:schemeClr val="hlink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aphicFrame>
          <p:nvGraphicFramePr>
            <p:cNvPr id="28682" name="对象 23558">
              <a:extLst>
                <a:ext uri="{FF2B5EF4-FFF2-40B4-BE49-F238E27FC236}">
                  <a16:creationId xmlns:a16="http://schemas.microsoft.com/office/drawing/2014/main" id="{68D6E140-8397-4439-A027-4C7F8C13741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92" y="144"/>
            <a:ext cx="5040" cy="246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83" r:id="rId3" imgW="4752720" imgH="2312640" progId="Visio.Drawing.11">
                    <p:embed/>
                  </p:oleObj>
                </mc:Choice>
                <mc:Fallback>
                  <p:oleObj r:id="rId3" imgW="4752720" imgH="2312640" progId="Visio.Drawing.11">
                    <p:embed/>
                    <p:pic>
                      <p:nvPicPr>
                        <p:cNvPr id="0" name="对象 2355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2" y="144"/>
                          <a:ext cx="5040" cy="246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8680" name="文本框 23559">
            <a:extLst>
              <a:ext uri="{FF2B5EF4-FFF2-40B4-BE49-F238E27FC236}">
                <a16:creationId xmlns:a16="http://schemas.microsoft.com/office/drawing/2014/main" id="{E5D0467F-3E15-4B26-8808-2D4B2AF63C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3925" y="3838575"/>
            <a:ext cx="93821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4863D8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中断号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日期占位符 1">
            <a:extLst>
              <a:ext uri="{FF2B5EF4-FFF2-40B4-BE49-F238E27FC236}">
                <a16:creationId xmlns:a16="http://schemas.microsoft.com/office/drawing/2014/main" id="{D3DF083A-D082-4624-A89B-90E6CF37673C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D6F45DFA-E171-4FCF-AFCC-8109D120D8F8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9699" name="页脚占位符 2">
            <a:extLst>
              <a:ext uri="{FF2B5EF4-FFF2-40B4-BE49-F238E27FC236}">
                <a16:creationId xmlns:a16="http://schemas.microsoft.com/office/drawing/2014/main" id="{48D96004-39FB-4D98-B721-5278C230E2D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29700" name="标题 28673">
            <a:extLst>
              <a:ext uri="{FF2B5EF4-FFF2-40B4-BE49-F238E27FC236}">
                <a16:creationId xmlns:a16="http://schemas.microsoft.com/office/drawing/2014/main" id="{92F96912-6E4B-4DA8-A5CD-71F79CAFF1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§1.2 </a:t>
            </a:r>
            <a:r>
              <a:rPr lang="zh-CN" altLang="en-US" b="0">
                <a:ea typeface="宋体" panose="02010600030101010101" pitchFamily="2" charset="-122"/>
              </a:rPr>
              <a:t>中断源的确定及接口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9701" name="文本占位符 28674">
            <a:extLst>
              <a:ext uri="{FF2B5EF4-FFF2-40B4-BE49-F238E27FC236}">
                <a16:creationId xmlns:a16="http://schemas.microsoft.com/office/drawing/2014/main" id="{F6B5CB4D-58D3-4455-B508-F47343CE4C02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1323975"/>
            <a:ext cx="6858000" cy="3324225"/>
          </a:xfrm>
        </p:spPr>
        <p:txBody>
          <a:bodyPr/>
          <a:lstStyle/>
          <a:p>
            <a:pPr eaLnBrk="1" hangingPunct="1"/>
            <a:r>
              <a:rPr lang="zh-CN" altLang="en-US" sz="2400" b="1">
                <a:latin typeface="仿宋_GB2312" pitchFamily="1" charset="-122"/>
                <a:ea typeface="仿宋_GB2312" pitchFamily="1" charset="-122"/>
              </a:rPr>
              <a:t>2）硬件中断优先权电路</a:t>
            </a:r>
          </a:p>
          <a:p>
            <a:pPr eaLnBrk="1" hangingPunct="1"/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通过硬件实现中断请求信号的优先级编码</a:t>
            </a:r>
          </a:p>
          <a:p>
            <a:pPr eaLnBrk="1" hangingPunct="1"/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例如采用74LS148</a:t>
            </a:r>
            <a:r>
              <a:rPr lang="zh-CN" altLang="en-US" sz="2400">
                <a:solidFill>
                  <a:srgbClr val="2B166E"/>
                </a:solidFill>
                <a:ea typeface="仿宋_GB2312" pitchFamily="1" charset="-122"/>
              </a:rPr>
              <a:t>——</a:t>
            </a:r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优先编码器</a:t>
            </a:r>
            <a:endParaRPr lang="zh-CN" altLang="en-US">
              <a:solidFill>
                <a:srgbClr val="2B166E"/>
              </a:solidFill>
              <a:latin typeface="仿宋_GB2312" pitchFamily="1" charset="-122"/>
              <a:ea typeface="仿宋_GB2312" pitchFamily="1" charset="-122"/>
            </a:endParaRPr>
          </a:p>
        </p:txBody>
      </p:sp>
      <p:sp>
        <p:nvSpPr>
          <p:cNvPr id="29702" name="矩形 28675">
            <a:extLst>
              <a:ext uri="{FF2B5EF4-FFF2-40B4-BE49-F238E27FC236}">
                <a16:creationId xmlns:a16="http://schemas.microsoft.com/office/drawing/2014/main" id="{9A0363B7-1ADA-4202-9B8F-242C055991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29703" name="组合 28676">
            <a:extLst>
              <a:ext uri="{FF2B5EF4-FFF2-40B4-BE49-F238E27FC236}">
                <a16:creationId xmlns:a16="http://schemas.microsoft.com/office/drawing/2014/main" id="{E37E97E5-F971-4580-BC53-0AFBC2E6E063}"/>
              </a:ext>
            </a:extLst>
          </p:cNvPr>
          <p:cNvGrpSpPr>
            <a:grpSpLocks/>
          </p:cNvGrpSpPr>
          <p:nvPr/>
        </p:nvGrpSpPr>
        <p:grpSpPr bwMode="auto">
          <a:xfrm>
            <a:off x="0" y="2971800"/>
            <a:ext cx="3240088" cy="2327275"/>
            <a:chOff x="0" y="0"/>
            <a:chExt cx="2041" cy="1466"/>
          </a:xfrm>
        </p:grpSpPr>
        <p:sp>
          <p:nvSpPr>
            <p:cNvPr id="29730" name="矩形 28677">
              <a:extLst>
                <a:ext uri="{FF2B5EF4-FFF2-40B4-BE49-F238E27FC236}">
                  <a16:creationId xmlns:a16="http://schemas.microsoft.com/office/drawing/2014/main" id="{606B0335-F6B7-4974-BBB2-506E98630F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" y="0"/>
              <a:ext cx="793" cy="1446"/>
            </a:xfrm>
            <a:prstGeom prst="rect">
              <a:avLst/>
            </a:prstGeom>
            <a:solidFill>
              <a:srgbClr val="969696"/>
            </a:solidFill>
            <a:ln w="19050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731" name="流程图: 延期 28678">
              <a:extLst>
                <a:ext uri="{FF2B5EF4-FFF2-40B4-BE49-F238E27FC236}">
                  <a16:creationId xmlns:a16="http://schemas.microsoft.com/office/drawing/2014/main" id="{DA1F1A10-E1F1-49BF-933E-FFFFDC5C01A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5400000">
              <a:off x="934" y="-42"/>
              <a:ext cx="143" cy="227"/>
            </a:xfrm>
            <a:prstGeom prst="flowChartDelay">
              <a:avLst/>
            </a:prstGeom>
            <a:noFill/>
            <a:ln w="1905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732" name="直接连接符 28679">
              <a:extLst>
                <a:ext uri="{FF2B5EF4-FFF2-40B4-BE49-F238E27FC236}">
                  <a16:creationId xmlns:a16="http://schemas.microsoft.com/office/drawing/2014/main" id="{0CB682BD-1CFC-4604-A851-D47B227DBA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" y="118"/>
              <a:ext cx="18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33" name="直接连接符 28680">
              <a:extLst>
                <a:ext uri="{FF2B5EF4-FFF2-40B4-BE49-F238E27FC236}">
                  <a16:creationId xmlns:a16="http://schemas.microsoft.com/office/drawing/2014/main" id="{51FE5CC5-BDBA-4995-9392-EB690D8DC5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" y="291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34" name="直接连接符 28681">
              <a:extLst>
                <a:ext uri="{FF2B5EF4-FFF2-40B4-BE49-F238E27FC236}">
                  <a16:creationId xmlns:a16="http://schemas.microsoft.com/office/drawing/2014/main" id="{B8FE4788-CDB0-4937-B0AE-C79EF6F282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" y="464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35" name="直接连接符 28682">
              <a:extLst>
                <a:ext uri="{FF2B5EF4-FFF2-40B4-BE49-F238E27FC236}">
                  <a16:creationId xmlns:a16="http://schemas.microsoft.com/office/drawing/2014/main" id="{FE0B2317-DA7E-4C6D-BABF-1F91372B95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" y="637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36" name="直接连接符 28683">
              <a:extLst>
                <a:ext uri="{FF2B5EF4-FFF2-40B4-BE49-F238E27FC236}">
                  <a16:creationId xmlns:a16="http://schemas.microsoft.com/office/drawing/2014/main" id="{AA4020F1-F353-4E8C-A267-0A9449F180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" y="811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37" name="直接连接符 28684">
              <a:extLst>
                <a:ext uri="{FF2B5EF4-FFF2-40B4-BE49-F238E27FC236}">
                  <a16:creationId xmlns:a16="http://schemas.microsoft.com/office/drawing/2014/main" id="{7FEF389E-7AD1-4218-B32A-C0657D7421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" y="984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38" name="直接连接符 28685">
              <a:extLst>
                <a:ext uri="{FF2B5EF4-FFF2-40B4-BE49-F238E27FC236}">
                  <a16:creationId xmlns:a16="http://schemas.microsoft.com/office/drawing/2014/main" id="{03996656-D86B-42D1-A578-71FE8495AB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" y="1157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39" name="直接连接符 28686">
              <a:extLst>
                <a:ext uri="{FF2B5EF4-FFF2-40B4-BE49-F238E27FC236}">
                  <a16:creationId xmlns:a16="http://schemas.microsoft.com/office/drawing/2014/main" id="{CC93C5AA-3D80-4964-8D61-1E72937105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1" y="1331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40" name="直接连接符 28687">
              <a:extLst>
                <a:ext uri="{FF2B5EF4-FFF2-40B4-BE49-F238E27FC236}">
                  <a16:creationId xmlns:a16="http://schemas.microsoft.com/office/drawing/2014/main" id="{429E49E0-C0B9-4B09-A53F-6FA3130DF1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10" y="118"/>
              <a:ext cx="18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41" name="直接连接符 28688">
              <a:extLst>
                <a:ext uri="{FF2B5EF4-FFF2-40B4-BE49-F238E27FC236}">
                  <a16:creationId xmlns:a16="http://schemas.microsoft.com/office/drawing/2014/main" id="{A4394E60-E6A5-4F6E-8123-ACE45165A0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10" y="291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42" name="直接连接符 28689">
              <a:extLst>
                <a:ext uri="{FF2B5EF4-FFF2-40B4-BE49-F238E27FC236}">
                  <a16:creationId xmlns:a16="http://schemas.microsoft.com/office/drawing/2014/main" id="{7BB4C5A1-FC80-4338-82EE-B2120F7A636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10" y="464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43" name="直接连接符 28690">
              <a:extLst>
                <a:ext uri="{FF2B5EF4-FFF2-40B4-BE49-F238E27FC236}">
                  <a16:creationId xmlns:a16="http://schemas.microsoft.com/office/drawing/2014/main" id="{5318E45C-4653-49B0-8712-DDEFF4E01D7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10" y="637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44" name="直接连接符 28691">
              <a:extLst>
                <a:ext uri="{FF2B5EF4-FFF2-40B4-BE49-F238E27FC236}">
                  <a16:creationId xmlns:a16="http://schemas.microsoft.com/office/drawing/2014/main" id="{4DBB9E72-4F7C-4DFA-B578-7AAC309D82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10" y="811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45" name="直接连接符 28692">
              <a:extLst>
                <a:ext uri="{FF2B5EF4-FFF2-40B4-BE49-F238E27FC236}">
                  <a16:creationId xmlns:a16="http://schemas.microsoft.com/office/drawing/2014/main" id="{3E69E65E-14E0-4DBF-99F3-C324CB6968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10" y="984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46" name="直接连接符 28693">
              <a:extLst>
                <a:ext uri="{FF2B5EF4-FFF2-40B4-BE49-F238E27FC236}">
                  <a16:creationId xmlns:a16="http://schemas.microsoft.com/office/drawing/2014/main" id="{9A2F3F5A-6DB2-4174-8288-2F9FD7809C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10" y="1157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47" name="直接连接符 28694">
              <a:extLst>
                <a:ext uri="{FF2B5EF4-FFF2-40B4-BE49-F238E27FC236}">
                  <a16:creationId xmlns:a16="http://schemas.microsoft.com/office/drawing/2014/main" id="{F19F8B65-FA9A-4BC0-8C59-1126434BE7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10" y="1331"/>
              <a:ext cx="1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48" name="文本框 28695">
              <a:extLst>
                <a:ext uri="{FF2B5EF4-FFF2-40B4-BE49-F238E27FC236}">
                  <a16:creationId xmlns:a16="http://schemas.microsoft.com/office/drawing/2014/main" id="{25562358-4EF4-4797-A45F-33C6CBD8A8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" y="24"/>
              <a:ext cx="329" cy="1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1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2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3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4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5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6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7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8</a:t>
              </a:r>
            </a:p>
          </p:txBody>
        </p:sp>
        <p:sp>
          <p:nvSpPr>
            <p:cNvPr id="29749" name="文本框 28696">
              <a:extLst>
                <a:ext uri="{FF2B5EF4-FFF2-40B4-BE49-F238E27FC236}">
                  <a16:creationId xmlns:a16="http://schemas.microsoft.com/office/drawing/2014/main" id="{F6DBFB44-4305-46BE-876A-43C0C759A6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8" y="15"/>
              <a:ext cx="330" cy="1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16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15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14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13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12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11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10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 b="1">
                  <a:solidFill>
                    <a:schemeClr val="tx1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9</a:t>
              </a:r>
            </a:p>
          </p:txBody>
        </p:sp>
        <p:sp>
          <p:nvSpPr>
            <p:cNvPr id="29750" name="文本框 28697">
              <a:extLst>
                <a:ext uri="{FF2B5EF4-FFF2-40B4-BE49-F238E27FC236}">
                  <a16:creationId xmlns:a16="http://schemas.microsoft.com/office/drawing/2014/main" id="{362EC518-4BAB-46E0-A37E-C5AAC87F27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12"/>
              <a:ext cx="480" cy="1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I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4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I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5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I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6</a:t>
              </a:r>
              <a:endPara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I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7</a:t>
              </a:r>
              <a:endPara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E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1</a:t>
              </a:r>
              <a:endPara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A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endPara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A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1</a:t>
              </a:r>
              <a:endParaRPr lang="en-US" altLang="zh-CN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GND</a:t>
              </a:r>
            </a:p>
          </p:txBody>
        </p:sp>
        <p:sp>
          <p:nvSpPr>
            <p:cNvPr id="29751" name="文本框 28698">
              <a:extLst>
                <a:ext uri="{FF2B5EF4-FFF2-40B4-BE49-F238E27FC236}">
                  <a16:creationId xmlns:a16="http://schemas.microsoft.com/office/drawing/2014/main" id="{AA73B301-39A5-4AA9-913B-0E868179D0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8" y="15"/>
              <a:ext cx="583" cy="1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VCC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E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0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G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S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I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3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I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I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1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I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0</a:t>
              </a:r>
            </a:p>
            <a:p>
              <a:pPr algn="ctr" eaLnBrk="1" hangingPunct="1">
                <a:lnSpc>
                  <a:spcPct val="90000"/>
                </a:lnSpc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A</a:t>
              </a:r>
              <a:r>
                <a:rPr lang="en-US" altLang="zh-CN" sz="2000" baseline="-250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0</a:t>
              </a:r>
            </a:p>
          </p:txBody>
        </p:sp>
        <p:sp>
          <p:nvSpPr>
            <p:cNvPr id="29752" name="文本框 28699">
              <a:extLst>
                <a:ext uri="{FF2B5EF4-FFF2-40B4-BE49-F238E27FC236}">
                  <a16:creationId xmlns:a16="http://schemas.microsoft.com/office/drawing/2014/main" id="{C9793BD3-DF0A-4AA2-BC2D-747F1D8352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621" y="573"/>
              <a:ext cx="75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rgbClr val="FFFF99"/>
                  </a:solidFill>
                  <a:latin typeface="Arial Narrow" panose="020B0606020202030204" pitchFamily="34" charset="0"/>
                  <a:ea typeface="宋体" panose="02010600030101010101" pitchFamily="2" charset="-122"/>
                </a:rPr>
                <a:t>74LS148</a:t>
              </a:r>
            </a:p>
          </p:txBody>
        </p:sp>
      </p:grpSp>
      <p:graphicFrame>
        <p:nvGraphicFramePr>
          <p:cNvPr id="2" name="内容占位符 28700">
            <a:extLst>
              <a:ext uri="{FF2B5EF4-FFF2-40B4-BE49-F238E27FC236}">
                <a16:creationId xmlns:a16="http://schemas.microsoft.com/office/drawing/2014/main" id="{D8F19073-AA68-44D4-AA4F-7544CB983BF5}"/>
              </a:ext>
            </a:extLst>
          </p:cNvPr>
          <p:cNvGraphicFramePr>
            <a:graphicFrameLocks noGrp="1"/>
          </p:cNvGraphicFramePr>
          <p:nvPr>
            <p:ph sz="half" idx="4294967295"/>
          </p:nvPr>
        </p:nvGraphicFramePr>
        <p:xfrm>
          <a:off x="3581400" y="2743200"/>
          <a:ext cx="5410200" cy="2994025"/>
        </p:xfrm>
        <a:graphic>
          <a:graphicData uri="http://schemas.openxmlformats.org/drawingml/2006/table">
            <a:tbl>
              <a:tblPr/>
              <a:tblGrid>
                <a:gridCol w="487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20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4730">
                <a:tc gridSpan="2"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1800" b="1" dirty="0">
                          <a:ea typeface="宋体" panose="02010600030101010101" pitchFamily="2" charset="-122"/>
                        </a:rPr>
                        <a:t>输         入</a:t>
                      </a:r>
                    </a:p>
                  </a:txBody>
                  <a:tcPr marT="0" marB="0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sz="1800" b="1" dirty="0">
                          <a:ea typeface="宋体" panose="02010600030101010101" pitchFamily="2" charset="-122"/>
                        </a:rPr>
                        <a:t>输                 出</a:t>
                      </a: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ea typeface="宋体" panose="02010600030101010101" pitchFamily="2" charset="-122"/>
                        </a:rPr>
                        <a:t>E1</a:t>
                      </a:r>
                      <a:endParaRPr lang="zh-CN" altLang="en-US" sz="1400" b="1">
                        <a:ea typeface="宋体" panose="02010600030101010101" pitchFamily="2" charset="-122"/>
                      </a:endParaRPr>
                    </a:p>
                  </a:txBody>
                  <a:tcPr marT="0" marB="0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0    1    2    3    4    5    6    7</a:t>
                      </a:r>
                      <a:endParaRPr lang="zh-CN" altLang="en-US" sz="1400" b="1"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ea typeface="宋体" panose="02010600030101010101" pitchFamily="2" charset="-122"/>
                        </a:rPr>
                        <a:t>A2   A1  A0</a:t>
                      </a:r>
                      <a:endParaRPr lang="zh-CN" altLang="en-US" sz="1400" b="1">
                        <a:ea typeface="宋体" panose="02010600030101010101" pitchFamily="2" charset="-122"/>
                      </a:endParaRP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sz="1400" b="1" dirty="0">
                          <a:ea typeface="宋体" panose="02010600030101010101" pitchFamily="2" charset="-122"/>
                        </a:rPr>
                        <a:t> GS   E0</a:t>
                      </a: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9793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1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0</a:t>
                      </a:r>
                      <a:endParaRPr lang="zh-CN" altLang="en-US" sz="1400" b="1">
                        <a:solidFill>
                          <a:srgbClr val="0000CC"/>
                        </a:solidFill>
                        <a:ea typeface="宋体" panose="02010600030101010101" pitchFamily="2" charset="-122"/>
                      </a:endParaRPr>
                    </a:p>
                  </a:txBody>
                  <a:tcPr marT="0" marB="0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  X   X   X   X   X   X   X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1    1    1    1    1    1    1    1</a:t>
                      </a:r>
                      <a:endParaRPr lang="zh-CN" altLang="en-US" sz="1400" b="1">
                        <a:solidFill>
                          <a:srgbClr val="0000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1     1     1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1     1     1</a:t>
                      </a: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1    1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1    0</a:t>
                      </a: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6142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0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0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0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0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0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0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0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0</a:t>
                      </a:r>
                      <a:endParaRPr lang="zh-CN" altLang="en-US" sz="1400" b="1">
                        <a:solidFill>
                          <a:srgbClr val="0000CC"/>
                        </a:solidFill>
                        <a:ea typeface="宋体" panose="02010600030101010101" pitchFamily="2" charset="-122"/>
                      </a:endParaRPr>
                    </a:p>
                  </a:txBody>
                  <a:tcPr marT="0" marB="0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  X   X   X   X   X   X   0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  X   X   X   X   X   0    1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  X   X   X   X   0    1    1 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  X   X   X   0    1    1    1 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  X   X   0    1    1    1    1 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  X   0    1    1    1    1    1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X   0    1    1    1    1    1    1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sz="1400" b="1">
                          <a:solidFill>
                            <a:srgbClr val="0000CC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0   1     1    1    1    1    1    1</a:t>
                      </a:r>
                      <a:endParaRPr lang="zh-CN" altLang="en-US" sz="1400" b="1">
                        <a:solidFill>
                          <a:srgbClr val="0000CC"/>
                        </a:solidFill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0     0     0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0     0     1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0     1     0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0     1     1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1     0     0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1     0     1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1     1     0 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1     1     1</a:t>
                      </a: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v"/>
                        <a:defRPr sz="2400" u="none" kern="1200" baseline="0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lvl="1" indent="-28575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§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lvl="2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Char char="•"/>
                        <a:defRPr sz="20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lvl="3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–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lvl="4" indent="-2286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Char char="»"/>
                        <a:defRPr sz="1800" b="0" i="0" u="none" kern="1200" baseline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</a:lstStyle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0    1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0    1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0    1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0    1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0    1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0    1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0    1</a:t>
                      </a:r>
                    </a:p>
                    <a:p>
                      <a:pPr marL="533400" lvl="0" indent="-533400">
                        <a:buNone/>
                      </a:pPr>
                      <a:r>
                        <a:rPr lang="zh-CN" altLang="en-US" sz="1400" b="1" dirty="0">
                          <a:solidFill>
                            <a:srgbClr val="0000CC"/>
                          </a:solidFill>
                          <a:ea typeface="宋体" panose="02010600030101010101" pitchFamily="2" charset="-122"/>
                        </a:rPr>
                        <a:t>   0    1</a:t>
                      </a:r>
                    </a:p>
                  </a:txBody>
                  <a:tcPr marT="0" marB="0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9729" name="文本框 28725">
            <a:extLst>
              <a:ext uri="{FF2B5EF4-FFF2-40B4-BE49-F238E27FC236}">
                <a16:creationId xmlns:a16="http://schemas.microsoft.com/office/drawing/2014/main" id="{C55A8CC2-CE9A-44BA-9EDD-E61D3B3A0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5867400"/>
            <a:ext cx="4876800" cy="73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bIns="0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FF6600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I7</a:t>
            </a:r>
            <a:r>
              <a:rPr lang="zh-CN" altLang="en-US" sz="2400" b="1">
                <a:solidFill>
                  <a:srgbClr val="FF6600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输入的中断请求具有最高优先级</a:t>
            </a:r>
            <a:r>
              <a:rPr lang="en-US" altLang="zh-CN" sz="2400" b="1">
                <a:solidFill>
                  <a:srgbClr val="FF6600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I0</a:t>
            </a:r>
            <a:r>
              <a:rPr lang="zh-CN" altLang="en-US" sz="2400" b="1">
                <a:solidFill>
                  <a:srgbClr val="FF6600"/>
                </a:solidFill>
                <a:latin typeface="Garamond" panose="02020404030301010803" pitchFamily="18" charset="0"/>
                <a:ea typeface="宋体" panose="02010600030101010101" pitchFamily="2" charset="-122"/>
              </a:rPr>
              <a:t>输入的中断请求具有最低优先级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日期占位符 1">
            <a:extLst>
              <a:ext uri="{FF2B5EF4-FFF2-40B4-BE49-F238E27FC236}">
                <a16:creationId xmlns:a16="http://schemas.microsoft.com/office/drawing/2014/main" id="{71FF197E-4BB5-46BC-B9A3-28CBA6ACB9DA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D20B1784-FE23-4C16-8CE3-E03001F426DA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0723" name="页脚占位符 2">
            <a:extLst>
              <a:ext uri="{FF2B5EF4-FFF2-40B4-BE49-F238E27FC236}">
                <a16:creationId xmlns:a16="http://schemas.microsoft.com/office/drawing/2014/main" id="{06424470-9D18-4DBB-83F7-2B2FA600829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30724" name="标题 26625">
            <a:extLst>
              <a:ext uri="{FF2B5EF4-FFF2-40B4-BE49-F238E27FC236}">
                <a16:creationId xmlns:a16="http://schemas.microsoft.com/office/drawing/2014/main" id="{8803A130-7A1D-489C-9FA1-2D3C8E4E35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§1.3 中断优先权与中断嵌套</a:t>
            </a:r>
          </a:p>
        </p:txBody>
      </p:sp>
      <p:sp>
        <p:nvSpPr>
          <p:cNvPr id="30725" name="文本占位符 26626">
            <a:extLst>
              <a:ext uri="{FF2B5EF4-FFF2-40B4-BE49-F238E27FC236}">
                <a16:creationId xmlns:a16="http://schemas.microsoft.com/office/drawing/2014/main" id="{93C5C854-D0A7-451D-B390-64B95E7EFA7E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1323975"/>
            <a:ext cx="6858000" cy="50006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三、中断优先级</a:t>
            </a:r>
            <a:endParaRPr lang="zh-CN" altLang="en-US" b="1">
              <a:solidFill>
                <a:srgbClr val="2B166E"/>
              </a:solidFill>
              <a:latin typeface="仿宋_GB2312" pitchFamily="1" charset="-122"/>
              <a:ea typeface="仿宋_GB2312" pitchFamily="1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系统中多个中断请求可能同时出现，CPU只能按一定的次序(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优先级策略</a:t>
            </a:r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)予以响应和处理，这个响应的次序称为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中断优先级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sz="2400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实现中断优先级的方法有：</a:t>
            </a:r>
          </a:p>
          <a:p>
            <a:pPr lvl="1" eaLnBrk="1" hangingPunct="1">
              <a:lnSpc>
                <a:spcPct val="90000"/>
              </a:lnSpc>
            </a:pPr>
            <a:r>
              <a:rPr lang="zh-CN" altLang="en-US" b="1">
                <a:solidFill>
                  <a:srgbClr val="0000CC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软件查询法：</a:t>
            </a:r>
            <a:r>
              <a:rPr lang="zh-CN" altLang="en-US">
                <a:latin typeface="华文仿宋" panose="02010600040101010101" pitchFamily="2" charset="-122"/>
                <a:ea typeface="华文仿宋" panose="02010600040101010101" pitchFamily="2" charset="-122"/>
              </a:rPr>
              <a:t>只需少量硬件支持</a:t>
            </a:r>
          </a:p>
          <a:p>
            <a:pPr lvl="1" eaLnBrk="1" hangingPunct="1">
              <a:lnSpc>
                <a:spcPct val="90000"/>
              </a:lnSpc>
            </a:pPr>
            <a:r>
              <a:rPr lang="zh-CN" altLang="en-US" b="1">
                <a:solidFill>
                  <a:srgbClr val="0000CC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硬件中断优先权电路：</a:t>
            </a:r>
            <a:r>
              <a:rPr lang="zh-CN" altLang="en-US">
                <a:latin typeface="华文仿宋" panose="02010600040101010101" pitchFamily="2" charset="-122"/>
                <a:ea typeface="华文仿宋" panose="02010600040101010101" pitchFamily="2" charset="-122"/>
              </a:rPr>
              <a:t>软件工作量小</a:t>
            </a:r>
          </a:p>
          <a:p>
            <a:pPr lvl="1" eaLnBrk="1" hangingPunct="1">
              <a:lnSpc>
                <a:spcPct val="90000"/>
              </a:lnSpc>
            </a:pPr>
            <a:r>
              <a:rPr lang="zh-CN" altLang="en-US" b="1">
                <a:solidFill>
                  <a:srgbClr val="0000CC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可编程中断控制器(如8259)：</a:t>
            </a:r>
            <a:r>
              <a:rPr lang="zh-CN" altLang="en-US">
                <a:latin typeface="华文仿宋" panose="02010600040101010101" pitchFamily="2" charset="-122"/>
                <a:ea typeface="华文仿宋" panose="02010600040101010101" pitchFamily="2" charset="-122"/>
              </a:rPr>
              <a:t>功能最强</a:t>
            </a:r>
          </a:p>
          <a:p>
            <a:pPr lvl="1" eaLnBrk="1" hangingPunct="1">
              <a:lnSpc>
                <a:spcPct val="90000"/>
              </a:lnSpc>
            </a:pPr>
            <a:endParaRPr lang="zh-CN" altLang="en-US" b="1">
              <a:solidFill>
                <a:srgbClr val="692AA2"/>
              </a:solidFill>
              <a:latin typeface="楷体_GB2312" pitchFamily="1" charset="-122"/>
              <a:ea typeface="楷体_GB2312" pitchFamily="1" charset="-122"/>
            </a:endParaRPr>
          </a:p>
          <a:p>
            <a:pPr lvl="1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rgbClr val="692AA2"/>
                </a:solidFill>
                <a:latin typeface="楷体_GB2312" pitchFamily="1" charset="-122"/>
                <a:ea typeface="楷体_GB2312" pitchFamily="1" charset="-122"/>
              </a:rPr>
              <a:t> *当前中断服务程序只能被更高优先级的中断所打断，而低优先级的设备将等待，直到当前中断结束</a:t>
            </a:r>
          </a:p>
        </p:txBody>
      </p:sp>
      <p:sp>
        <p:nvSpPr>
          <p:cNvPr id="30726" name="矩形 26627">
            <a:extLst>
              <a:ext uri="{FF2B5EF4-FFF2-40B4-BE49-F238E27FC236}">
                <a16:creationId xmlns:a16="http://schemas.microsoft.com/office/drawing/2014/main" id="{3878D239-15AA-4AA6-AE44-BD146CF021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日期占位符 1">
            <a:extLst>
              <a:ext uri="{FF2B5EF4-FFF2-40B4-BE49-F238E27FC236}">
                <a16:creationId xmlns:a16="http://schemas.microsoft.com/office/drawing/2014/main" id="{56B4C565-6244-4CED-8383-7DA9DBEA49A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BB8D4CA1-43FE-4B69-A8F0-CC5844C08347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195" name="页脚占位符 2">
            <a:extLst>
              <a:ext uri="{FF2B5EF4-FFF2-40B4-BE49-F238E27FC236}">
                <a16:creationId xmlns:a16="http://schemas.microsoft.com/office/drawing/2014/main" id="{9906F24E-80AC-4118-A985-6F750421618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8196" name="标题 6145">
            <a:extLst>
              <a:ext uri="{FF2B5EF4-FFF2-40B4-BE49-F238E27FC236}">
                <a16:creationId xmlns:a16="http://schemas.microsoft.com/office/drawing/2014/main" id="{B320F834-4091-4546-8EFB-BD79FA9E39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76400" y="503238"/>
            <a:ext cx="5326063" cy="563562"/>
          </a:xfrm>
        </p:spPr>
        <p:txBody>
          <a:bodyPr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            本章主要内容</a:t>
            </a:r>
          </a:p>
        </p:txBody>
      </p:sp>
      <p:sp>
        <p:nvSpPr>
          <p:cNvPr id="8197" name="文本框 6146">
            <a:extLst>
              <a:ext uri="{FF2B5EF4-FFF2-40B4-BE49-F238E27FC236}">
                <a16:creationId xmlns:a16="http://schemas.microsoft.com/office/drawing/2014/main" id="{9F1E1F5B-A637-42AC-B4B7-8CECD27ECD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8198" name="组合 6147">
            <a:extLst>
              <a:ext uri="{FF2B5EF4-FFF2-40B4-BE49-F238E27FC236}">
                <a16:creationId xmlns:a16="http://schemas.microsoft.com/office/drawing/2014/main" id="{C8AF21FC-1536-47C1-B507-9A6DB17B04ED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2133600"/>
            <a:ext cx="4724400" cy="685800"/>
            <a:chOff x="0" y="0"/>
            <a:chExt cx="2976" cy="432"/>
          </a:xfrm>
        </p:grpSpPr>
        <p:sp>
          <p:nvSpPr>
            <p:cNvPr id="8220" name="圆角矩形 6148">
              <a:extLst>
                <a:ext uri="{FF2B5EF4-FFF2-40B4-BE49-F238E27FC236}">
                  <a16:creationId xmlns:a16="http://schemas.microsoft.com/office/drawing/2014/main" id="{65B1C96C-F68A-4693-B3B1-55AB72DDCB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DFF2CD"/>
                </a:gs>
                <a:gs pos="100000">
                  <a:schemeClr val="accent2"/>
                </a:gs>
              </a:gsLst>
              <a:lin ang="0" scaled="1"/>
            </a:gradFill>
            <a:ln w="12700">
              <a:solidFill>
                <a:schemeClr val="bg1"/>
              </a:solidFill>
              <a:round/>
              <a:headEnd/>
              <a:tailEnd/>
            </a:ln>
            <a:effectLst>
              <a:outerShdw dist="99190" dir="2388334" algn="ctr" rotWithShape="0">
                <a:srgbClr val="333333">
                  <a:alpha val="50000"/>
                </a:srgb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21" name="菱形 6149">
              <a:extLst>
                <a:ext uri="{FF2B5EF4-FFF2-40B4-BE49-F238E27FC236}">
                  <a16:creationId xmlns:a16="http://schemas.microsoft.com/office/drawing/2014/main" id="{D1A16D42-1985-496D-AE33-88A734221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accent2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  <a:effectLst>
              <a:outerShdw dist="63500" dir="2212194" algn="ctr" rotWithShape="0">
                <a:srgbClr val="333333">
                  <a:alpha val="50000"/>
                </a:srgb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22" name="文本框 6150">
              <a:extLst>
                <a:ext uri="{FF2B5EF4-FFF2-40B4-BE49-F238E27FC236}">
                  <a16:creationId xmlns:a16="http://schemas.microsoft.com/office/drawing/2014/main" id="{6A08FCE8-2B18-4D44-8E07-D88DEA78F2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" y="110"/>
              <a:ext cx="2160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    概述</a:t>
              </a:r>
              <a:r>
                <a:rPr lang="en-US" altLang="zh-CN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(</a:t>
              </a: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中断基本概念</a:t>
              </a:r>
              <a:r>
                <a:rPr lang="en-US" altLang="zh-CN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)</a:t>
              </a:r>
            </a:p>
          </p:txBody>
        </p:sp>
        <p:sp>
          <p:nvSpPr>
            <p:cNvPr id="8223" name="文本框 6151">
              <a:extLst>
                <a:ext uri="{FF2B5EF4-FFF2-40B4-BE49-F238E27FC236}">
                  <a16:creationId xmlns:a16="http://schemas.microsoft.com/office/drawing/2014/main" id="{5EB67542-DF82-4BE4-A101-7B9E970442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6" y="67"/>
              <a:ext cx="204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200">
                  <a:solidFill>
                    <a:schemeClr val="bg1"/>
                  </a:solidFill>
                  <a:latin typeface="仿宋_GB2312" pitchFamily="1" charset="-122"/>
                  <a:ea typeface="仿宋_GB2312" pitchFamily="1" charset="-122"/>
                </a:rPr>
                <a:t>1</a:t>
              </a:r>
            </a:p>
          </p:txBody>
        </p:sp>
      </p:grpSp>
      <p:grpSp>
        <p:nvGrpSpPr>
          <p:cNvPr id="8199" name="组合 6152">
            <a:extLst>
              <a:ext uri="{FF2B5EF4-FFF2-40B4-BE49-F238E27FC236}">
                <a16:creationId xmlns:a16="http://schemas.microsoft.com/office/drawing/2014/main" id="{7FC8E715-BFD8-4E38-9E78-40B2944191F5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2971800"/>
            <a:ext cx="4724400" cy="685800"/>
            <a:chOff x="0" y="0"/>
            <a:chExt cx="2976" cy="432"/>
          </a:xfrm>
        </p:grpSpPr>
        <p:sp>
          <p:nvSpPr>
            <p:cNvPr id="8216" name="圆角矩形 6153">
              <a:extLst>
                <a:ext uri="{FF2B5EF4-FFF2-40B4-BE49-F238E27FC236}">
                  <a16:creationId xmlns:a16="http://schemas.microsoft.com/office/drawing/2014/main" id="{06098775-0BA6-420D-80E8-B94196B3C0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B9DCB9"/>
                </a:gs>
                <a:gs pos="100000">
                  <a:schemeClr val="hlink"/>
                </a:gs>
              </a:gsLst>
              <a:lin ang="0" scaled="1"/>
            </a:gradFill>
            <a:ln w="12700">
              <a:solidFill>
                <a:schemeClr val="bg1"/>
              </a:solidFill>
              <a:round/>
              <a:headEnd/>
              <a:tailEnd/>
            </a:ln>
            <a:effectLst>
              <a:outerShdw dist="99190" dir="2388334" algn="ctr" rotWithShape="0">
                <a:srgbClr val="333333">
                  <a:alpha val="50000"/>
                </a:srgb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17" name="菱形 6154">
              <a:extLst>
                <a:ext uri="{FF2B5EF4-FFF2-40B4-BE49-F238E27FC236}">
                  <a16:creationId xmlns:a16="http://schemas.microsoft.com/office/drawing/2014/main" id="{83031C82-26DE-47B1-9BFF-CF4D259972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hlink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  <a:effectLst>
              <a:outerShdw dist="63500" dir="2212194" algn="ctr" rotWithShape="0">
                <a:srgbClr val="333333">
                  <a:alpha val="50000"/>
                </a:srgb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18" name="文本框 6155">
              <a:extLst>
                <a:ext uri="{FF2B5EF4-FFF2-40B4-BE49-F238E27FC236}">
                  <a16:creationId xmlns:a16="http://schemas.microsoft.com/office/drawing/2014/main" id="{F91B2FC1-5226-4B8C-A5D3-8D6EB63BCE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" y="110"/>
              <a:ext cx="2160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200" b="1">
                  <a:solidFill>
                    <a:srgbClr val="000000"/>
                  </a:solidFill>
                  <a:latin typeface="仿宋_GB2312" pitchFamily="1" charset="-122"/>
                  <a:ea typeface="仿宋_GB2312" pitchFamily="1" charset="-122"/>
                </a:rPr>
                <a:t>    8086</a:t>
              </a:r>
              <a:r>
                <a:rPr lang="zh-CN" altLang="en-US" sz="2200" b="1">
                  <a:solidFill>
                    <a:srgbClr val="000000"/>
                  </a:solidFill>
                  <a:latin typeface="仿宋_GB2312" pitchFamily="1" charset="-122"/>
                  <a:ea typeface="仿宋_GB2312" pitchFamily="1" charset="-122"/>
                </a:rPr>
                <a:t>的中断系统</a:t>
              </a:r>
            </a:p>
          </p:txBody>
        </p:sp>
        <p:sp>
          <p:nvSpPr>
            <p:cNvPr id="8219" name="文本框 6156">
              <a:extLst>
                <a:ext uri="{FF2B5EF4-FFF2-40B4-BE49-F238E27FC236}">
                  <a16:creationId xmlns:a16="http://schemas.microsoft.com/office/drawing/2014/main" id="{1E16F259-6977-4052-A07C-8264041622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6" y="67"/>
              <a:ext cx="204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200">
                  <a:solidFill>
                    <a:schemeClr val="bg1"/>
                  </a:solidFill>
                  <a:latin typeface="仿宋_GB2312" pitchFamily="1" charset="-122"/>
                  <a:ea typeface="仿宋_GB2312" pitchFamily="1" charset="-122"/>
                </a:rPr>
                <a:t>2</a:t>
              </a:r>
            </a:p>
          </p:txBody>
        </p:sp>
      </p:grpSp>
      <p:grpSp>
        <p:nvGrpSpPr>
          <p:cNvPr id="8200" name="组合 6157">
            <a:extLst>
              <a:ext uri="{FF2B5EF4-FFF2-40B4-BE49-F238E27FC236}">
                <a16:creationId xmlns:a16="http://schemas.microsoft.com/office/drawing/2014/main" id="{39DD4328-1D76-4A5F-9502-33DC9ED919EA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4724400"/>
            <a:ext cx="4724400" cy="685800"/>
            <a:chOff x="0" y="0"/>
            <a:chExt cx="2976" cy="432"/>
          </a:xfrm>
        </p:grpSpPr>
        <p:sp>
          <p:nvSpPr>
            <p:cNvPr id="8212" name="圆角矩形 6158">
              <a:extLst>
                <a:ext uri="{FF2B5EF4-FFF2-40B4-BE49-F238E27FC236}">
                  <a16:creationId xmlns:a16="http://schemas.microsoft.com/office/drawing/2014/main" id="{BC90C22E-1B42-4936-9FBE-B1B585CFB5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C9E4C9"/>
                </a:gs>
                <a:gs pos="100000">
                  <a:schemeClr val="hlink"/>
                </a:gs>
              </a:gsLst>
              <a:lin ang="0" scaled="1"/>
            </a:gradFill>
            <a:ln w="12700">
              <a:solidFill>
                <a:schemeClr val="bg1"/>
              </a:solidFill>
              <a:round/>
              <a:headEnd/>
              <a:tailEnd/>
            </a:ln>
            <a:effectLst>
              <a:outerShdw dist="99190" dir="2388334" algn="ctr" rotWithShape="0">
                <a:srgbClr val="333333">
                  <a:alpha val="50000"/>
                </a:srgb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13" name="菱形 6159">
              <a:extLst>
                <a:ext uri="{FF2B5EF4-FFF2-40B4-BE49-F238E27FC236}">
                  <a16:creationId xmlns:a16="http://schemas.microsoft.com/office/drawing/2014/main" id="{48AD156D-9A8A-40A4-8030-ACA76E8CF7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hlink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  <a:effectLst>
              <a:outerShdw dist="63500" dir="2212194" algn="ctr" rotWithShape="0">
                <a:srgbClr val="333333">
                  <a:alpha val="50000"/>
                </a:srgb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" name="文本框 6160">
              <a:extLst>
                <a:ext uri="{FF2B5EF4-FFF2-40B4-BE49-F238E27FC236}">
                  <a16:creationId xmlns:a16="http://schemas.microsoft.com/office/drawing/2014/main" id="{9489DFBC-5C19-4150-95DB-7104D3E79D80}"/>
                </a:ext>
              </a:extLst>
            </p:cNvPr>
            <p:cNvSpPr txBox="1"/>
            <p:nvPr/>
          </p:nvSpPr>
          <p:spPr>
            <a:xfrm>
              <a:off x="384" y="110"/>
              <a:ext cx="2160" cy="26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>
                <a:buFont typeface="Arial" panose="020B0604020202020204" pitchFamily="34" charset="0"/>
                <a:buNone/>
                <a:defRPr/>
              </a:pPr>
              <a:r>
                <a:rPr lang="en-US" altLang="zh-CN" sz="2200" b="1" noProof="1">
                  <a:effectLst>
                    <a:outerShdw blurRad="38100" dist="38100" dir="2700000">
                      <a:srgbClr val="C0C0C0"/>
                    </a:outerShdw>
                  </a:effectLst>
                  <a:latin typeface="仿宋_GB2312" pitchFamily="1" charset="-122"/>
                  <a:ea typeface="仿宋_GB2312" pitchFamily="1" charset="-122"/>
                </a:rPr>
                <a:t>    </a:t>
              </a:r>
              <a:r>
                <a:rPr lang="zh-CN" altLang="en-US" sz="2200" b="1" noProof="1">
                  <a:effectLst>
                    <a:outerShdw blurRad="38100" dist="38100" dir="2700000">
                      <a:srgbClr val="C0C0C0"/>
                    </a:outerShdw>
                  </a:effectLst>
                  <a:latin typeface="仿宋_GB2312" pitchFamily="1" charset="-122"/>
                  <a:ea typeface="仿宋_GB2312" pitchFamily="1" charset="-122"/>
                </a:rPr>
                <a:t>小结</a:t>
              </a:r>
            </a:p>
          </p:txBody>
        </p:sp>
        <p:sp>
          <p:nvSpPr>
            <p:cNvPr id="8215" name="文本框 6161">
              <a:extLst>
                <a:ext uri="{FF2B5EF4-FFF2-40B4-BE49-F238E27FC236}">
                  <a16:creationId xmlns:a16="http://schemas.microsoft.com/office/drawing/2014/main" id="{33F788B3-2598-4CCB-A53B-5A55FE899C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6" y="67"/>
              <a:ext cx="204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200">
                  <a:solidFill>
                    <a:schemeClr val="bg1"/>
                  </a:solidFill>
                  <a:latin typeface="仿宋_GB2312" pitchFamily="1" charset="-122"/>
                  <a:ea typeface="仿宋_GB2312" pitchFamily="1" charset="-122"/>
                </a:rPr>
                <a:t>4</a:t>
              </a:r>
            </a:p>
          </p:txBody>
        </p:sp>
      </p:grpSp>
      <p:grpSp>
        <p:nvGrpSpPr>
          <p:cNvPr id="8201" name="组合 6162">
            <a:extLst>
              <a:ext uri="{FF2B5EF4-FFF2-40B4-BE49-F238E27FC236}">
                <a16:creationId xmlns:a16="http://schemas.microsoft.com/office/drawing/2014/main" id="{467A4E50-9C6D-42FC-8B1B-093DDF9B2DCF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3810000"/>
            <a:ext cx="4724400" cy="685800"/>
            <a:chOff x="0" y="0"/>
            <a:chExt cx="2976" cy="432"/>
          </a:xfrm>
        </p:grpSpPr>
        <p:sp>
          <p:nvSpPr>
            <p:cNvPr id="8208" name="圆角矩形 6163">
              <a:extLst>
                <a:ext uri="{FF2B5EF4-FFF2-40B4-BE49-F238E27FC236}">
                  <a16:creationId xmlns:a16="http://schemas.microsoft.com/office/drawing/2014/main" id="{E7F609CB-F93D-4778-81D7-9889D9ABFC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75"/>
              <a:ext cx="2736" cy="288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DFF2CD"/>
                </a:gs>
                <a:gs pos="100000">
                  <a:schemeClr val="accent2"/>
                </a:gs>
              </a:gsLst>
              <a:lin ang="0" scaled="1"/>
            </a:gradFill>
            <a:ln w="12700">
              <a:solidFill>
                <a:schemeClr val="bg1"/>
              </a:solidFill>
              <a:round/>
              <a:headEnd/>
              <a:tailEnd/>
            </a:ln>
            <a:effectLst>
              <a:outerShdw dist="99190" dir="2388334" algn="ctr" rotWithShape="0">
                <a:srgbClr val="333333">
                  <a:alpha val="50000"/>
                </a:srgb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09" name="菱形 6164">
              <a:extLst>
                <a:ext uri="{FF2B5EF4-FFF2-40B4-BE49-F238E27FC236}">
                  <a16:creationId xmlns:a16="http://schemas.microsoft.com/office/drawing/2014/main" id="{6A7BE179-AE7C-4346-BBF9-BF9B65EB6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432" cy="432"/>
            </a:xfrm>
            <a:prstGeom prst="diamond">
              <a:avLst/>
            </a:prstGeom>
            <a:solidFill>
              <a:schemeClr val="accent2"/>
            </a:solidFill>
            <a:ln w="25400">
              <a:solidFill>
                <a:schemeClr val="bg1"/>
              </a:solidFill>
              <a:miter lim="800000"/>
              <a:headEnd/>
              <a:tailEnd/>
            </a:ln>
            <a:effectLst>
              <a:outerShdw dist="63500" dir="2212194" algn="ctr" rotWithShape="0">
                <a:srgbClr val="333333">
                  <a:alpha val="50000"/>
                </a:srgb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10" name="文本框 6165">
              <a:extLst>
                <a:ext uri="{FF2B5EF4-FFF2-40B4-BE49-F238E27FC236}">
                  <a16:creationId xmlns:a16="http://schemas.microsoft.com/office/drawing/2014/main" id="{AF42E39E-5E46-4914-9E01-C67C09CA1D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" y="110"/>
              <a:ext cx="2400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    可编程中断控制器</a:t>
              </a:r>
              <a:r>
                <a:rPr lang="en-US" altLang="zh-CN" sz="22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8259A</a:t>
              </a:r>
            </a:p>
          </p:txBody>
        </p:sp>
        <p:sp>
          <p:nvSpPr>
            <p:cNvPr id="8211" name="文本框 6166">
              <a:extLst>
                <a:ext uri="{FF2B5EF4-FFF2-40B4-BE49-F238E27FC236}">
                  <a16:creationId xmlns:a16="http://schemas.microsoft.com/office/drawing/2014/main" id="{76BD8484-28B3-4219-8DF2-FF3A11A37E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6" y="67"/>
              <a:ext cx="204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en-US" altLang="zh-CN" sz="2200">
                  <a:solidFill>
                    <a:schemeClr val="bg1"/>
                  </a:solidFill>
                  <a:latin typeface="仿宋_GB2312" pitchFamily="1" charset="-122"/>
                  <a:ea typeface="仿宋_GB2312" pitchFamily="1" charset="-122"/>
                </a:rPr>
                <a:t>3</a:t>
              </a:r>
            </a:p>
          </p:txBody>
        </p:sp>
      </p:grpSp>
      <p:sp>
        <p:nvSpPr>
          <p:cNvPr id="8202" name="圆角矩形 6167">
            <a:extLst>
              <a:ext uri="{FF2B5EF4-FFF2-40B4-BE49-F238E27FC236}">
                <a16:creationId xmlns:a16="http://schemas.microsoft.com/office/drawing/2014/main" id="{8267A3BF-D159-4118-BB1F-6D7C023B7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797175"/>
            <a:ext cx="1905000" cy="1165225"/>
          </a:xfrm>
          <a:prstGeom prst="roundRect">
            <a:avLst>
              <a:gd name="adj" fmla="val 4690"/>
            </a:avLst>
          </a:prstGeom>
          <a:noFill/>
          <a:ln w="57150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圆角矩形 6168">
            <a:extLst>
              <a:ext uri="{FF2B5EF4-FFF2-40B4-BE49-F238E27FC236}">
                <a16:creationId xmlns:a16="http://schemas.microsoft.com/office/drawing/2014/main" id="{44A72DDB-8DE0-494A-990C-DF2F652F7E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563" y="2595563"/>
            <a:ext cx="1520825" cy="33655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003B00"/>
              </a:gs>
              <a:gs pos="50000">
                <a:schemeClr val="hlink"/>
              </a:gs>
              <a:gs pos="100000">
                <a:srgbClr val="003B00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8204" name="八边形 6169">
            <a:extLst>
              <a:ext uri="{FF2B5EF4-FFF2-40B4-BE49-F238E27FC236}">
                <a16:creationId xmlns:a16="http://schemas.microsoft.com/office/drawing/2014/main" id="{265F9748-9D25-4898-A469-04D1E318F00C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905000" y="2655888"/>
            <a:ext cx="74613" cy="228600"/>
          </a:xfrm>
          <a:prstGeom prst="octagon">
            <a:avLst>
              <a:gd name="adj" fmla="val 2928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205" name="文本框 6170">
            <a:extLst>
              <a:ext uri="{FF2B5EF4-FFF2-40B4-BE49-F238E27FC236}">
                <a16:creationId xmlns:a16="http://schemas.microsoft.com/office/drawing/2014/main" id="{2C2AA0A7-3C6E-4717-B512-867F7A36DC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3475" y="2570163"/>
            <a:ext cx="3714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en-US" altLang="zh-CN" sz="140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tip</a:t>
            </a:r>
          </a:p>
        </p:txBody>
      </p:sp>
      <p:sp>
        <p:nvSpPr>
          <p:cNvPr id="8206" name="文本框 6171">
            <a:extLst>
              <a:ext uri="{FF2B5EF4-FFF2-40B4-BE49-F238E27FC236}">
                <a16:creationId xmlns:a16="http://schemas.microsoft.com/office/drawing/2014/main" id="{F64C5D3F-C553-46BD-89FD-C2E9DC4D47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850" y="3082925"/>
            <a:ext cx="1741488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000000"/>
                </a:solidFill>
                <a:latin typeface="Arial" panose="020B0604020202020204" pitchFamily="34" charset="0"/>
                <a:ea typeface="华文新魏" panose="02010800040101010101" pitchFamily="2" charset="-122"/>
              </a:rPr>
              <a:t>本章是课程的重点和难点</a:t>
            </a:r>
          </a:p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en-US" altLang="zh-CN" sz="2000">
              <a:solidFill>
                <a:srgbClr val="000000"/>
              </a:solidFill>
              <a:latin typeface="Arial" panose="020B0604020202020204" pitchFamily="34" charset="0"/>
              <a:ea typeface="华文新魏" panose="02010800040101010101" pitchFamily="2" charset="-122"/>
            </a:endParaRPr>
          </a:p>
        </p:txBody>
      </p:sp>
      <p:sp>
        <p:nvSpPr>
          <p:cNvPr id="8207" name="八边形 6172">
            <a:extLst>
              <a:ext uri="{FF2B5EF4-FFF2-40B4-BE49-F238E27FC236}">
                <a16:creationId xmlns:a16="http://schemas.microsoft.com/office/drawing/2014/main" id="{A2759866-A65A-4099-8224-A4851314B7E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685800" y="2655888"/>
            <a:ext cx="74613" cy="228600"/>
          </a:xfrm>
          <a:prstGeom prst="octagon">
            <a:avLst>
              <a:gd name="adj" fmla="val 29287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日期占位符 1">
            <a:extLst>
              <a:ext uri="{FF2B5EF4-FFF2-40B4-BE49-F238E27FC236}">
                <a16:creationId xmlns:a16="http://schemas.microsoft.com/office/drawing/2014/main" id="{C7E3312B-AF9D-4120-A9DC-9FBF75D8530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A964FAE2-F1D0-41B9-9601-EC29B3818BE3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219" name="页脚占位符 2">
            <a:extLst>
              <a:ext uri="{FF2B5EF4-FFF2-40B4-BE49-F238E27FC236}">
                <a16:creationId xmlns:a16="http://schemas.microsoft.com/office/drawing/2014/main" id="{851C7C5E-585F-4100-8A55-C362DC3538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9220" name="标题 7169">
            <a:extLst>
              <a:ext uri="{FF2B5EF4-FFF2-40B4-BE49-F238E27FC236}">
                <a16:creationId xmlns:a16="http://schemas.microsoft.com/office/drawing/2014/main" id="{5383E8AD-6888-4FD8-B349-8570B739D8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9221" name="文本占位符 7170">
            <a:extLst>
              <a:ext uri="{FF2B5EF4-FFF2-40B4-BE49-F238E27FC236}">
                <a16:creationId xmlns:a16="http://schemas.microsoft.com/office/drawing/2014/main" id="{3C3D7C03-ECE2-4093-993F-6AFC22964986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1323975"/>
            <a:ext cx="7162800" cy="5000625"/>
          </a:xfrm>
        </p:spPr>
        <p:txBody>
          <a:bodyPr/>
          <a:lstStyle/>
          <a:p>
            <a:pPr eaLnBrk="1" hangingPunct="1"/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一、中断定义：</a:t>
            </a:r>
          </a:p>
          <a:p>
            <a:pPr lvl="1" eaLnBrk="1" hangingPunct="1"/>
            <a:r>
              <a:rPr lang="zh-CN" altLang="en-US">
                <a:latin typeface="仿宋_GB2312" pitchFamily="1" charset="-122"/>
                <a:ea typeface="仿宋_GB2312" pitchFamily="1" charset="-122"/>
              </a:rPr>
              <a:t>当CPU执行当前程序时，外部发生某</a:t>
            </a:r>
            <a:r>
              <a:rPr lang="zh-CN" altLang="en-US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随机事件</a:t>
            </a:r>
            <a:r>
              <a:rPr lang="zh-CN" altLang="en-US">
                <a:latin typeface="仿宋_GB2312" pitchFamily="1" charset="-122"/>
                <a:ea typeface="仿宋_GB2312" pitchFamily="1" charset="-122"/>
              </a:rPr>
              <a:t>，CPU暂停（</a:t>
            </a:r>
            <a:r>
              <a:rPr lang="zh-CN" altLang="en-US" b="1" u="sng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</a:t>
            </a:r>
            <a:r>
              <a:rPr lang="zh-CN" altLang="en-US">
                <a:latin typeface="仿宋_GB2312" pitchFamily="1" charset="-122"/>
                <a:ea typeface="仿宋_GB2312" pitchFamily="1" charset="-122"/>
              </a:rPr>
              <a:t>）当前程序的执行，转而执行为该事件服务的程序（</a:t>
            </a:r>
            <a:r>
              <a:rPr lang="zh-CN" altLang="en-US" b="1" u="sng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中断服务程序</a:t>
            </a:r>
            <a:r>
              <a:rPr lang="zh-CN" altLang="en-US">
                <a:latin typeface="仿宋_GB2312" pitchFamily="1" charset="-122"/>
                <a:ea typeface="仿宋_GB2312" pitchFamily="1" charset="-122"/>
              </a:rPr>
              <a:t>），服务完毕再继续原来程序的执行。</a:t>
            </a:r>
          </a:p>
        </p:txBody>
      </p:sp>
      <p:sp>
        <p:nvSpPr>
          <p:cNvPr id="9222" name="直接连接符 7171">
            <a:extLst>
              <a:ext uri="{FF2B5EF4-FFF2-40B4-BE49-F238E27FC236}">
                <a16:creationId xmlns:a16="http://schemas.microsoft.com/office/drawing/2014/main" id="{2FF9A49B-D3CA-43C5-AFC9-A06EBA98BAAB}"/>
              </a:ext>
            </a:extLst>
          </p:cNvPr>
          <p:cNvSpPr>
            <a:spLocks noChangeShapeType="1"/>
          </p:cNvSpPr>
          <p:nvPr/>
        </p:nvSpPr>
        <p:spPr bwMode="auto">
          <a:xfrm>
            <a:off x="4789488" y="3806825"/>
            <a:ext cx="0" cy="1143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3" name="直接连接符 7172">
            <a:extLst>
              <a:ext uri="{FF2B5EF4-FFF2-40B4-BE49-F238E27FC236}">
                <a16:creationId xmlns:a16="http://schemas.microsoft.com/office/drawing/2014/main" id="{02667956-9D4A-4C5F-AE67-A10C1CBAFE5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89488" y="3730625"/>
            <a:ext cx="1106487" cy="1219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4" name="直接连接符 7173">
            <a:extLst>
              <a:ext uri="{FF2B5EF4-FFF2-40B4-BE49-F238E27FC236}">
                <a16:creationId xmlns:a16="http://schemas.microsoft.com/office/drawing/2014/main" id="{3A8D1061-08CC-4AB1-B270-AC499670815F}"/>
              </a:ext>
            </a:extLst>
          </p:cNvPr>
          <p:cNvSpPr>
            <a:spLocks noChangeShapeType="1"/>
          </p:cNvSpPr>
          <p:nvPr/>
        </p:nvSpPr>
        <p:spPr bwMode="auto">
          <a:xfrm>
            <a:off x="5895975" y="4187825"/>
            <a:ext cx="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5" name="直接连接符 7174">
            <a:extLst>
              <a:ext uri="{FF2B5EF4-FFF2-40B4-BE49-F238E27FC236}">
                <a16:creationId xmlns:a16="http://schemas.microsoft.com/office/drawing/2014/main" id="{5CE68B30-B9E9-4618-8337-8E7C48D8E91A}"/>
              </a:ext>
            </a:extLst>
          </p:cNvPr>
          <p:cNvSpPr>
            <a:spLocks noChangeShapeType="1"/>
          </p:cNvSpPr>
          <p:nvPr/>
        </p:nvSpPr>
        <p:spPr bwMode="auto">
          <a:xfrm>
            <a:off x="5895975" y="3730625"/>
            <a:ext cx="0" cy="21336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6" name="直接连接符 7175">
            <a:extLst>
              <a:ext uri="{FF2B5EF4-FFF2-40B4-BE49-F238E27FC236}">
                <a16:creationId xmlns:a16="http://schemas.microsoft.com/office/drawing/2014/main" id="{390CD719-B156-4603-B3CE-601FF292AAE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789488" y="4972050"/>
            <a:ext cx="1106487" cy="914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7" name="直接连接符 7176">
            <a:extLst>
              <a:ext uri="{FF2B5EF4-FFF2-40B4-BE49-F238E27FC236}">
                <a16:creationId xmlns:a16="http://schemas.microsoft.com/office/drawing/2014/main" id="{6DBAAF3E-9E47-4F07-BC75-BC11F3E8965C}"/>
              </a:ext>
            </a:extLst>
          </p:cNvPr>
          <p:cNvSpPr>
            <a:spLocks noChangeShapeType="1"/>
          </p:cNvSpPr>
          <p:nvPr/>
        </p:nvSpPr>
        <p:spPr bwMode="auto">
          <a:xfrm>
            <a:off x="4789488" y="4983163"/>
            <a:ext cx="0" cy="13716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/>
            <a:tailEnd type="stealth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8" name="文本框 7177">
            <a:extLst>
              <a:ext uri="{FF2B5EF4-FFF2-40B4-BE49-F238E27FC236}">
                <a16:creationId xmlns:a16="http://schemas.microsoft.com/office/drawing/2014/main" id="{B81C986E-2E47-469A-89A0-403D88055B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3625" y="3654425"/>
            <a:ext cx="12652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主程序</a:t>
            </a:r>
          </a:p>
        </p:txBody>
      </p:sp>
      <p:sp>
        <p:nvSpPr>
          <p:cNvPr id="9229" name="文本框 7178">
            <a:extLst>
              <a:ext uri="{FF2B5EF4-FFF2-40B4-BE49-F238E27FC236}">
                <a16:creationId xmlns:a16="http://schemas.microsoft.com/office/drawing/2014/main" id="{BEEF8729-B46C-476E-AD5D-943BDA6F7C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5975" y="3578225"/>
            <a:ext cx="10271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入口</a:t>
            </a:r>
          </a:p>
        </p:txBody>
      </p:sp>
      <p:sp>
        <p:nvSpPr>
          <p:cNvPr id="9230" name="文本框 7179">
            <a:extLst>
              <a:ext uri="{FF2B5EF4-FFF2-40B4-BE49-F238E27FC236}">
                <a16:creationId xmlns:a16="http://schemas.microsoft.com/office/drawing/2014/main" id="{3F7C3E64-8F85-4BF9-A523-F811782DFF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4419600"/>
            <a:ext cx="1066800" cy="71437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中断服务程序</a:t>
            </a:r>
          </a:p>
        </p:txBody>
      </p:sp>
      <p:sp>
        <p:nvSpPr>
          <p:cNvPr id="9231" name="文本框 7180">
            <a:extLst>
              <a:ext uri="{FF2B5EF4-FFF2-40B4-BE49-F238E27FC236}">
                <a16:creationId xmlns:a16="http://schemas.microsoft.com/office/drawing/2014/main" id="{FDF544BF-DE49-49A3-82B5-80F9566A4E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4568825"/>
            <a:ext cx="990600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 </a:t>
            </a:r>
            <a:r>
              <a:rPr lang="zh-CN" altLang="en-US" sz="2000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 请求</a:t>
            </a:r>
            <a:r>
              <a:rPr lang="zh-CN" altLang="en-US" sz="20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 </a:t>
            </a:r>
          </a:p>
        </p:txBody>
      </p:sp>
      <p:sp>
        <p:nvSpPr>
          <p:cNvPr id="9232" name="直接连接符 7181">
            <a:extLst>
              <a:ext uri="{FF2B5EF4-FFF2-40B4-BE49-F238E27FC236}">
                <a16:creationId xmlns:a16="http://schemas.microsoft.com/office/drawing/2014/main" id="{DD03F151-D6C0-46C3-98E2-AF9C91D307EF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4873625"/>
            <a:ext cx="896938" cy="0"/>
          </a:xfrm>
          <a:prstGeom prst="line">
            <a:avLst/>
          </a:prstGeom>
          <a:noFill/>
          <a:ln w="38100" cap="sq">
            <a:solidFill>
              <a:schemeClr val="tx1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33" name="文本框 7182">
            <a:extLst>
              <a:ext uri="{FF2B5EF4-FFF2-40B4-BE49-F238E27FC236}">
                <a16:creationId xmlns:a16="http://schemas.microsoft.com/office/drawing/2014/main" id="{22F224E2-1E2A-4981-8984-46B44057D8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5975" y="5940425"/>
            <a:ext cx="13430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返回</a:t>
            </a:r>
          </a:p>
        </p:txBody>
      </p:sp>
      <p:sp>
        <p:nvSpPr>
          <p:cNvPr id="9234" name="圆角矩形 7183">
            <a:extLst>
              <a:ext uri="{FF2B5EF4-FFF2-40B4-BE49-F238E27FC236}">
                <a16:creationId xmlns:a16="http://schemas.microsoft.com/office/drawing/2014/main" id="{371074BC-0B6E-4AEC-BA06-C7ADAF58EE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3429000"/>
            <a:ext cx="5410200" cy="2971800"/>
          </a:xfrm>
          <a:prstGeom prst="roundRect">
            <a:avLst>
              <a:gd name="adj" fmla="val 4690"/>
            </a:avLst>
          </a:prstGeom>
          <a:noFill/>
          <a:ln w="57150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235" name="文本框 7184">
            <a:extLst>
              <a:ext uri="{FF2B5EF4-FFF2-40B4-BE49-F238E27FC236}">
                <a16:creationId xmlns:a16="http://schemas.microsoft.com/office/drawing/2014/main" id="{36DC7120-362A-42E3-AF16-D57159FD1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4645025"/>
            <a:ext cx="1143000" cy="40957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中断源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日期占位符 1">
            <a:extLst>
              <a:ext uri="{FF2B5EF4-FFF2-40B4-BE49-F238E27FC236}">
                <a16:creationId xmlns:a16="http://schemas.microsoft.com/office/drawing/2014/main" id="{950412E5-08C0-4EEE-8E16-A2C0E8D2B74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984025A3-7F75-405A-A70E-DF9908E2B98B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0243" name="页脚占位符 2">
            <a:extLst>
              <a:ext uri="{FF2B5EF4-FFF2-40B4-BE49-F238E27FC236}">
                <a16:creationId xmlns:a16="http://schemas.microsoft.com/office/drawing/2014/main" id="{E82F1ACC-DA73-480F-8FD2-6C905096B96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10244" name="标题 8193">
            <a:extLst>
              <a:ext uri="{FF2B5EF4-FFF2-40B4-BE49-F238E27FC236}">
                <a16:creationId xmlns:a16="http://schemas.microsoft.com/office/drawing/2014/main" id="{B4BC88D0-44E8-4579-91CF-E52A697742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76400" y="503238"/>
            <a:ext cx="6096000" cy="563562"/>
          </a:xfrm>
        </p:spPr>
        <p:txBody>
          <a:bodyPr/>
          <a:lstStyle/>
          <a:p>
            <a:pPr eaLnBrk="1" hangingPunct="1"/>
            <a:r>
              <a:rPr lang="zh-CN" altLang="en-US">
                <a:ea typeface="宋体" panose="02010600030101010101" pitchFamily="2" charset="-122"/>
              </a:rPr>
              <a:t>§1    概述</a:t>
            </a:r>
          </a:p>
        </p:txBody>
      </p:sp>
      <p:sp>
        <p:nvSpPr>
          <p:cNvPr id="10245" name="文本占位符 8194">
            <a:extLst>
              <a:ext uri="{FF2B5EF4-FFF2-40B4-BE49-F238E27FC236}">
                <a16:creationId xmlns:a16="http://schemas.microsoft.com/office/drawing/2014/main" id="{A875AE90-3B43-4BA0-8FA8-B5685A3270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71600" y="1371600"/>
            <a:ext cx="7086600" cy="4343400"/>
          </a:xfrm>
        </p:spPr>
        <p:txBody>
          <a:bodyPr/>
          <a:lstStyle/>
          <a:p>
            <a:pPr eaLnBrk="1" hangingPunct="1"/>
            <a:r>
              <a:rPr lang="zh-CN" altLang="en-US" sz="2400" b="1">
                <a:ea typeface="宋体" panose="02010600030101010101" pitchFamily="2" charset="-122"/>
              </a:rPr>
              <a:t>1.1</a:t>
            </a:r>
            <a:r>
              <a:rPr lang="zh-CN" altLang="en-US" sz="2400" b="1">
                <a:ea typeface="仿宋_GB2312" pitchFamily="1" charset="-122"/>
              </a:rPr>
              <a:t>中断的概念——从猴子下山的故事说起</a:t>
            </a:r>
            <a:endParaRPr lang="zh-CN" altLang="en-US" b="1">
              <a:ea typeface="仿宋_GB2312" pitchFamily="1" charset="-122"/>
            </a:endParaRPr>
          </a:p>
        </p:txBody>
      </p:sp>
      <p:grpSp>
        <p:nvGrpSpPr>
          <p:cNvPr id="2" name="组合 8195">
            <a:extLst>
              <a:ext uri="{FF2B5EF4-FFF2-40B4-BE49-F238E27FC236}">
                <a16:creationId xmlns:a16="http://schemas.microsoft.com/office/drawing/2014/main" id="{BD68D6A1-CA8F-45CD-B1A7-C441E1CE138B}"/>
              </a:ext>
            </a:extLst>
          </p:cNvPr>
          <p:cNvGrpSpPr>
            <a:grpSpLocks/>
          </p:cNvGrpSpPr>
          <p:nvPr/>
        </p:nvGrpSpPr>
        <p:grpSpPr bwMode="auto">
          <a:xfrm>
            <a:off x="3048000" y="1905000"/>
            <a:ext cx="3505200" cy="4035425"/>
            <a:chOff x="0" y="0"/>
            <a:chExt cx="2208" cy="2542"/>
          </a:xfrm>
        </p:grpSpPr>
        <p:grpSp>
          <p:nvGrpSpPr>
            <p:cNvPr id="10264" name="组合 8196">
              <a:extLst>
                <a:ext uri="{FF2B5EF4-FFF2-40B4-BE49-F238E27FC236}">
                  <a16:creationId xmlns:a16="http://schemas.microsoft.com/office/drawing/2014/main" id="{A36CCA9E-6346-4E4B-B90B-75F2768B598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2208" cy="2542"/>
              <a:chOff x="0" y="0"/>
              <a:chExt cx="1367" cy="2542"/>
            </a:xfrm>
          </p:grpSpPr>
          <p:sp>
            <p:nvSpPr>
              <p:cNvPr id="10266" name="圆角矩形 8197">
                <a:extLst>
                  <a:ext uri="{FF2B5EF4-FFF2-40B4-BE49-F238E27FC236}">
                    <a16:creationId xmlns:a16="http://schemas.microsoft.com/office/drawing/2014/main" id="{FCDDDBBF-319E-48D0-A186-75C614D81D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4"/>
                <a:ext cx="1363" cy="1800"/>
              </a:xfrm>
              <a:prstGeom prst="roundRect">
                <a:avLst>
                  <a:gd name="adj" fmla="val 17509"/>
                </a:avLst>
              </a:prstGeom>
              <a:gradFill rotWithShape="1">
                <a:gsLst>
                  <a:gs pos="0">
                    <a:srgbClr val="4E91D4"/>
                  </a:gs>
                  <a:gs pos="100000">
                    <a:srgbClr val="3477A4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67" name="圆角矩形 8198">
                <a:extLst>
                  <a:ext uri="{FF2B5EF4-FFF2-40B4-BE49-F238E27FC236}">
                    <a16:creationId xmlns:a16="http://schemas.microsoft.com/office/drawing/2014/main" id="{C1F4B4D3-8BBE-48FF-85F4-B5CEF703A6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" y="199"/>
                <a:ext cx="1322" cy="1766"/>
              </a:xfrm>
              <a:prstGeom prst="roundRect">
                <a:avLst>
                  <a:gd name="adj" fmla="val 16667"/>
                </a:avLst>
              </a:prstGeom>
              <a:solidFill>
                <a:srgbClr val="3CA1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68" name="圆角矩形 8199">
                <a:extLst>
                  <a:ext uri="{FF2B5EF4-FFF2-40B4-BE49-F238E27FC236}">
                    <a16:creationId xmlns:a16="http://schemas.microsoft.com/office/drawing/2014/main" id="{D2AD566E-81EC-4B9F-89CF-70A99D53DB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" y="1499"/>
                <a:ext cx="1304" cy="44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3CA1E6">
                      <a:alpha val="0"/>
                    </a:srgbClr>
                  </a:gs>
                  <a:gs pos="100000">
                    <a:srgbClr val="9BCFF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69" name="圆角矩形 8200">
                <a:extLst>
                  <a:ext uri="{FF2B5EF4-FFF2-40B4-BE49-F238E27FC236}">
                    <a16:creationId xmlns:a16="http://schemas.microsoft.com/office/drawing/2014/main" id="{47A18466-ADB5-4560-86A5-7725ACC97B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" y="213"/>
                <a:ext cx="1304" cy="44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BEE0F7"/>
                  </a:gs>
                  <a:gs pos="100000">
                    <a:srgbClr val="3CA1E6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70" name="圆角矩形 8201">
                <a:extLst>
                  <a:ext uri="{FF2B5EF4-FFF2-40B4-BE49-F238E27FC236}">
                    <a16:creationId xmlns:a16="http://schemas.microsoft.com/office/drawing/2014/main" id="{9657D287-6B25-4205-8733-E5BC963011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" y="1994"/>
                <a:ext cx="1363" cy="548"/>
              </a:xfrm>
              <a:prstGeom prst="roundRect">
                <a:avLst>
                  <a:gd name="adj" fmla="val 40389"/>
                </a:avLst>
              </a:prstGeom>
              <a:gradFill rotWithShape="1">
                <a:gsLst>
                  <a:gs pos="0">
                    <a:srgbClr val="729EB4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71" name="圆角矩形 8202">
                <a:extLst>
                  <a:ext uri="{FF2B5EF4-FFF2-40B4-BE49-F238E27FC236}">
                    <a16:creationId xmlns:a16="http://schemas.microsoft.com/office/drawing/2014/main" id="{8646B467-BB99-4632-9089-ADCF78F70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" y="2009"/>
                <a:ext cx="1304" cy="48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7DAFD4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grpSp>
            <p:nvGrpSpPr>
              <p:cNvPr id="10272" name="组合 8203">
                <a:extLst>
                  <a:ext uri="{FF2B5EF4-FFF2-40B4-BE49-F238E27FC236}">
                    <a16:creationId xmlns:a16="http://schemas.microsoft.com/office/drawing/2014/main" id="{3A407438-06D1-4259-A228-8B59FA2BB33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69" y="0"/>
                <a:ext cx="405" cy="405"/>
                <a:chOff x="0" y="0"/>
                <a:chExt cx="668" cy="668"/>
              </a:xfrm>
            </p:grpSpPr>
            <p:sp>
              <p:nvSpPr>
                <p:cNvPr id="10275" name="椭圆 8204">
                  <a:extLst>
                    <a:ext uri="{FF2B5EF4-FFF2-40B4-BE49-F238E27FC236}">
                      <a16:creationId xmlns:a16="http://schemas.microsoft.com/office/drawing/2014/main" id="{0911AEF8-5E2D-43EC-A120-0D5DB401F9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668" cy="668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76" name="椭圆 8205">
                  <a:extLst>
                    <a:ext uri="{FF2B5EF4-FFF2-40B4-BE49-F238E27FC236}">
                      <a16:creationId xmlns:a16="http://schemas.microsoft.com/office/drawing/2014/main" id="{26096802-ED72-4B7A-AF46-25F56DAD8DA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" y="5"/>
                  <a:ext cx="646" cy="647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636869"/>
                    </a:gs>
                    <a:gs pos="100000">
                      <a:srgbClr val="D6E1E2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77" name="椭圆 8206">
                  <a:extLst>
                    <a:ext uri="{FF2B5EF4-FFF2-40B4-BE49-F238E27FC236}">
                      <a16:creationId xmlns:a16="http://schemas.microsoft.com/office/drawing/2014/main" id="{EE926285-0A68-46BF-A553-2087D02D887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" y="9"/>
                  <a:ext cx="631" cy="631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D6E1E2">
                        <a:alpha val="0"/>
                      </a:srgbClr>
                    </a:gs>
                    <a:gs pos="100000">
                      <a:srgbClr val="F1F5F5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78" name="椭圆 8207">
                  <a:extLst>
                    <a:ext uri="{FF2B5EF4-FFF2-40B4-BE49-F238E27FC236}">
                      <a16:creationId xmlns:a16="http://schemas.microsoft.com/office/drawing/2014/main" id="{D136F01F-1176-4E39-8353-09D739A81E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" y="15"/>
                  <a:ext cx="600" cy="589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AAB2B3"/>
                    </a:gs>
                    <a:gs pos="100000">
                      <a:srgbClr val="D6E1E2">
                        <a:alpha val="48000"/>
                      </a:srgb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79" name="椭圆 8208">
                  <a:extLst>
                    <a:ext uri="{FF2B5EF4-FFF2-40B4-BE49-F238E27FC236}">
                      <a16:creationId xmlns:a16="http://schemas.microsoft.com/office/drawing/2014/main" id="{C4F9FBEF-35B5-4F9B-9D82-89DE69FD161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" y="31"/>
                  <a:ext cx="533" cy="479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/>
                    </a:gs>
                    <a:gs pos="100000">
                      <a:srgbClr val="D6E1E2">
                        <a:alpha val="37999"/>
                      </a:srgb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0273" name="文本框 8209">
                <a:extLst>
                  <a:ext uri="{FF2B5EF4-FFF2-40B4-BE49-F238E27FC236}">
                    <a16:creationId xmlns:a16="http://schemas.microsoft.com/office/drawing/2014/main" id="{FDD5D436-3C64-40A0-8B8D-77DEFE22A50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4" y="46"/>
                <a:ext cx="369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en-US" altLang="zh-CN" sz="2400">
                    <a:solidFill>
                      <a:srgbClr val="000000"/>
                    </a:solidFill>
                    <a:latin typeface="仿宋_GB2312" pitchFamily="1" charset="-122"/>
                    <a:ea typeface="仿宋_GB2312" pitchFamily="1" charset="-122"/>
                  </a:rPr>
                  <a:t>Rev 1</a:t>
                </a:r>
                <a:endParaRPr lang="en-US" altLang="zh-CN" sz="1800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endParaRPr>
              </a:p>
            </p:txBody>
          </p:sp>
          <p:sp>
            <p:nvSpPr>
              <p:cNvPr id="10274" name="文本框 8210">
                <a:extLst>
                  <a:ext uri="{FF2B5EF4-FFF2-40B4-BE49-F238E27FC236}">
                    <a16:creationId xmlns:a16="http://schemas.microsoft.com/office/drawing/2014/main" id="{84304727-2E7C-415C-AB54-21C75BD851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" y="480"/>
                <a:ext cx="1296" cy="12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一只猴子下山，</a:t>
                </a:r>
              </a:p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见到玉米好</a:t>
                </a:r>
                <a:r>
                  <a:rPr lang="zh-CN" altLang="en-US" sz="18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，</a:t>
                </a:r>
                <a:r>
                  <a:rPr lang="zh-CN" altLang="en-US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就掰玉米；</a:t>
                </a:r>
              </a:p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看见了桃子就丢了玉米；</a:t>
                </a:r>
              </a:p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看到了西瓜就丢了桃子；</a:t>
                </a:r>
              </a:p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看到小兔就丢了西瓜；</a:t>
                </a:r>
              </a:p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最后兔子跑了；</a:t>
                </a:r>
                <a:endParaRPr lang="en-US" altLang="zh-CN" sz="20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endParaRPr>
              </a:p>
            </p:txBody>
          </p:sp>
        </p:grpSp>
        <p:sp>
          <p:nvSpPr>
            <p:cNvPr id="10265" name="矩形 8211">
              <a:extLst>
                <a:ext uri="{FF2B5EF4-FFF2-40B4-BE49-F238E27FC236}">
                  <a16:creationId xmlns:a16="http://schemas.microsoft.com/office/drawing/2014/main" id="{48D119F4-995F-419C-863D-10D40E997B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" y="2110"/>
              <a:ext cx="1131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18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猴子空手回家。</a:t>
              </a:r>
            </a:p>
          </p:txBody>
        </p:sp>
      </p:grpSp>
      <p:grpSp>
        <p:nvGrpSpPr>
          <p:cNvPr id="3" name="组合 8212">
            <a:extLst>
              <a:ext uri="{FF2B5EF4-FFF2-40B4-BE49-F238E27FC236}">
                <a16:creationId xmlns:a16="http://schemas.microsoft.com/office/drawing/2014/main" id="{C33178D4-22F7-40D8-BBD2-E726D82057B8}"/>
              </a:ext>
            </a:extLst>
          </p:cNvPr>
          <p:cNvGrpSpPr>
            <a:grpSpLocks/>
          </p:cNvGrpSpPr>
          <p:nvPr/>
        </p:nvGrpSpPr>
        <p:grpSpPr bwMode="auto">
          <a:xfrm>
            <a:off x="5334000" y="1905000"/>
            <a:ext cx="3505200" cy="4035425"/>
            <a:chOff x="0" y="0"/>
            <a:chExt cx="2208" cy="2542"/>
          </a:xfrm>
        </p:grpSpPr>
        <p:grpSp>
          <p:nvGrpSpPr>
            <p:cNvPr id="10248" name="组合 8213">
              <a:extLst>
                <a:ext uri="{FF2B5EF4-FFF2-40B4-BE49-F238E27FC236}">
                  <a16:creationId xmlns:a16="http://schemas.microsoft.com/office/drawing/2014/main" id="{73604234-3163-471E-9D05-7CB445335D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2208" cy="2542"/>
              <a:chOff x="0" y="0"/>
              <a:chExt cx="1367" cy="2542"/>
            </a:xfrm>
          </p:grpSpPr>
          <p:sp>
            <p:nvSpPr>
              <p:cNvPr id="10250" name="圆角矩形 8214">
                <a:extLst>
                  <a:ext uri="{FF2B5EF4-FFF2-40B4-BE49-F238E27FC236}">
                    <a16:creationId xmlns:a16="http://schemas.microsoft.com/office/drawing/2014/main" id="{51C404A0-B19E-49A2-968C-D91034F2FF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" y="194"/>
                <a:ext cx="1363" cy="1800"/>
              </a:xfrm>
              <a:prstGeom prst="roundRect">
                <a:avLst>
                  <a:gd name="adj" fmla="val 17509"/>
                </a:avLst>
              </a:prstGeom>
              <a:gradFill rotWithShape="1">
                <a:gsLst>
                  <a:gs pos="0">
                    <a:srgbClr val="B59F43"/>
                  </a:gs>
                  <a:gs pos="100000">
                    <a:srgbClr val="8F8849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51" name="圆角矩形 8215">
                <a:extLst>
                  <a:ext uri="{FF2B5EF4-FFF2-40B4-BE49-F238E27FC236}">
                    <a16:creationId xmlns:a16="http://schemas.microsoft.com/office/drawing/2014/main" id="{9514729F-5C63-44D3-8DCE-0904149BC8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199"/>
                <a:ext cx="1322" cy="1766"/>
              </a:xfrm>
              <a:prstGeom prst="roundRect">
                <a:avLst>
                  <a:gd name="adj" fmla="val 16667"/>
                </a:avLst>
              </a:prstGeom>
              <a:solidFill>
                <a:srgbClr val="E9E0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52" name="圆角矩形 8216">
                <a:extLst>
                  <a:ext uri="{FF2B5EF4-FFF2-40B4-BE49-F238E27FC236}">
                    <a16:creationId xmlns:a16="http://schemas.microsoft.com/office/drawing/2014/main" id="{4826E244-D77A-4527-ABDE-7E7FF912F0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" y="1499"/>
                <a:ext cx="1304" cy="44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E9E065"/>
                  </a:gs>
                  <a:gs pos="100000">
                    <a:srgbClr val="F2EDA6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53" name="圆角矩形 8217">
                <a:extLst>
                  <a:ext uri="{FF2B5EF4-FFF2-40B4-BE49-F238E27FC236}">
                    <a16:creationId xmlns:a16="http://schemas.microsoft.com/office/drawing/2014/main" id="{530DAF70-DBDC-48DE-AC74-6E24F08934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" y="213"/>
                <a:ext cx="1304" cy="44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8F5CC"/>
                  </a:gs>
                  <a:gs pos="100000">
                    <a:srgbClr val="E9E065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grpSp>
            <p:nvGrpSpPr>
              <p:cNvPr id="10254" name="组合 8218">
                <a:extLst>
                  <a:ext uri="{FF2B5EF4-FFF2-40B4-BE49-F238E27FC236}">
                    <a16:creationId xmlns:a16="http://schemas.microsoft.com/office/drawing/2014/main" id="{1ECD8861-B70A-4F56-BB21-C72AECB5046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73" y="0"/>
                <a:ext cx="405" cy="405"/>
                <a:chOff x="0" y="0"/>
                <a:chExt cx="668" cy="668"/>
              </a:xfrm>
            </p:grpSpPr>
            <p:sp>
              <p:nvSpPr>
                <p:cNvPr id="10259" name="椭圆 8219">
                  <a:extLst>
                    <a:ext uri="{FF2B5EF4-FFF2-40B4-BE49-F238E27FC236}">
                      <a16:creationId xmlns:a16="http://schemas.microsoft.com/office/drawing/2014/main" id="{3411F38E-98C0-4E28-A556-0B491A28B83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668" cy="668"/>
                </a:xfrm>
                <a:prstGeom prst="ellipse">
                  <a:avLst/>
                </a:pr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60" name="椭圆 8220">
                  <a:extLst>
                    <a:ext uri="{FF2B5EF4-FFF2-40B4-BE49-F238E27FC236}">
                      <a16:creationId xmlns:a16="http://schemas.microsoft.com/office/drawing/2014/main" id="{C24DD29A-3961-4745-977D-781122E770B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" y="5"/>
                  <a:ext cx="646" cy="647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636869"/>
                    </a:gs>
                    <a:gs pos="100000">
                      <a:srgbClr val="D6E1E2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61" name="椭圆 8221">
                  <a:extLst>
                    <a:ext uri="{FF2B5EF4-FFF2-40B4-BE49-F238E27FC236}">
                      <a16:creationId xmlns:a16="http://schemas.microsoft.com/office/drawing/2014/main" id="{BF77682B-6F47-4ED1-8F27-E5C161B906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" y="9"/>
                  <a:ext cx="631" cy="631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D6E1E2">
                        <a:alpha val="0"/>
                      </a:srgbClr>
                    </a:gs>
                    <a:gs pos="100000">
                      <a:srgbClr val="F1F5F5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62" name="椭圆 8222">
                  <a:extLst>
                    <a:ext uri="{FF2B5EF4-FFF2-40B4-BE49-F238E27FC236}">
                      <a16:creationId xmlns:a16="http://schemas.microsoft.com/office/drawing/2014/main" id="{20D2BBBB-FBE0-40E5-87CE-6CEA1E8183B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" y="15"/>
                  <a:ext cx="600" cy="589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AAB2B3"/>
                    </a:gs>
                    <a:gs pos="100000">
                      <a:srgbClr val="D6E1E2">
                        <a:alpha val="48000"/>
                      </a:srgb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63" name="椭圆 8223">
                  <a:extLst>
                    <a:ext uri="{FF2B5EF4-FFF2-40B4-BE49-F238E27FC236}">
                      <a16:creationId xmlns:a16="http://schemas.microsoft.com/office/drawing/2014/main" id="{254283F9-6BF3-4C65-9B56-F5AF46C4D3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" y="31"/>
                  <a:ext cx="533" cy="479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/>
                    </a:gs>
                    <a:gs pos="100000">
                      <a:srgbClr val="D6E1E2">
                        <a:alpha val="37999"/>
                      </a:srgb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hlink"/>
                    </a:buClr>
                    <a:buFont typeface="Wingdings" panose="05000000000000000000" pitchFamily="2" charset="2"/>
                    <a:buChar char="v"/>
                    <a:defRPr sz="2800">
                      <a:solidFill>
                        <a:schemeClr val="tx2"/>
                      </a:solidFill>
                      <a:latin typeface="Verdana" panose="020B060403050404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1"/>
                    </a:buClr>
                    <a:buFont typeface="Wingdings" panose="05000000000000000000" pitchFamily="2" charset="2"/>
                    <a:buChar char="§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tx1"/>
                    </a:buClr>
                    <a:buFont typeface="Wingdings" panose="05000000000000000000" pitchFamily="2" charset="2"/>
                    <a:buChar char="•"/>
                    <a:defRPr sz="2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Font typeface="Wingdings" panose="05000000000000000000" pitchFamily="2" charset="2"/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Wingdings" panose="05000000000000000000" pitchFamily="2" charset="2"/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ClrTx/>
                    <a:buFont typeface="Arial" panose="020B0604020202020204" pitchFamily="34" charset="0"/>
                    <a:buNone/>
                  </a:pPr>
                  <a:endParaRPr lang="zh-CN" altLang="en-US" sz="18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0255" name="文本框 8224">
                <a:extLst>
                  <a:ext uri="{FF2B5EF4-FFF2-40B4-BE49-F238E27FC236}">
                    <a16:creationId xmlns:a16="http://schemas.microsoft.com/office/drawing/2014/main" id="{A0CF283E-F104-4761-8099-493A28B308E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7" y="46"/>
                <a:ext cx="369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en-US" altLang="zh-CN" sz="2400">
                    <a:solidFill>
                      <a:srgbClr val="000000"/>
                    </a:solidFill>
                    <a:latin typeface="仿宋_GB2312" pitchFamily="1" charset="-122"/>
                    <a:ea typeface="仿宋_GB2312" pitchFamily="1" charset="-122"/>
                  </a:rPr>
                  <a:t>Rev 2</a:t>
                </a:r>
                <a:endParaRPr lang="en-US" altLang="zh-CN" sz="1800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endParaRPr>
              </a:p>
            </p:txBody>
          </p:sp>
          <p:sp>
            <p:nvSpPr>
              <p:cNvPr id="10256" name="文本框 8225">
                <a:extLst>
                  <a:ext uri="{FF2B5EF4-FFF2-40B4-BE49-F238E27FC236}">
                    <a16:creationId xmlns:a16="http://schemas.microsoft.com/office/drawing/2014/main" id="{401CDB09-574E-467F-B5E9-D7267B93572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2" y="480"/>
                <a:ext cx="1296" cy="14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猴子掰完玉米看见了桃子，把玉米藏起来，记下藏点，摘下桃子；</a:t>
                </a:r>
              </a:p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en-US" altLang="zh-CN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            </a:t>
                </a:r>
                <a:r>
                  <a:rPr lang="en-US" altLang="zh-CN" sz="2000" b="1">
                    <a:solidFill>
                      <a:schemeClr val="tx1"/>
                    </a:solidFill>
                    <a:latin typeface="Arial" panose="020B0604020202020204" pitchFamily="34" charset="0"/>
                    <a:ea typeface="仿宋_GB2312" pitchFamily="1" charset="-122"/>
                  </a:rPr>
                  <a:t>……</a:t>
                </a:r>
                <a:endParaRPr lang="en-US" altLang="zh-CN" sz="20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endParaRPr>
              </a:p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r>
                  <a:rPr lang="zh-CN" altLang="en-US" sz="2000" b="1">
                    <a:solidFill>
                      <a:schemeClr val="tx1"/>
                    </a:solidFill>
                    <a:latin typeface="仿宋_GB2312" pitchFamily="1" charset="-122"/>
                    <a:ea typeface="仿宋_GB2312" pitchFamily="1" charset="-122"/>
                  </a:rPr>
                  <a:t>把桃子拿回去后，回到藏玉米的地方把玉米找出来拿回家；</a:t>
                </a:r>
              </a:p>
            </p:txBody>
          </p:sp>
          <p:sp>
            <p:nvSpPr>
              <p:cNvPr id="10257" name="圆角矩形 8226">
                <a:extLst>
                  <a:ext uri="{FF2B5EF4-FFF2-40B4-BE49-F238E27FC236}">
                    <a16:creationId xmlns:a16="http://schemas.microsoft.com/office/drawing/2014/main" id="{28DE780F-9633-4D02-96BD-FB8B393EF6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94"/>
                <a:ext cx="1363" cy="548"/>
              </a:xfrm>
              <a:prstGeom prst="roundRect">
                <a:avLst>
                  <a:gd name="adj" fmla="val 40389"/>
                </a:avLst>
              </a:prstGeom>
              <a:gradFill rotWithShape="1">
                <a:gsLst>
                  <a:gs pos="0">
                    <a:srgbClr val="6F9DB7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58" name="圆角矩形 8227">
                <a:extLst>
                  <a:ext uri="{FF2B5EF4-FFF2-40B4-BE49-F238E27FC236}">
                    <a16:creationId xmlns:a16="http://schemas.microsoft.com/office/drawing/2014/main" id="{C5FB7A4B-F90A-40DA-94E0-423A83839D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" y="2009"/>
                <a:ext cx="1304" cy="487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98BAAF"/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>
                    <a:solidFill>
                      <a:schemeClr val="tx2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Font typeface="Wingdings" panose="05000000000000000000" pitchFamily="2" charset="2"/>
                  <a:buChar char="•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Wingdings" panose="05000000000000000000" pitchFamily="2" charset="2"/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Wingdings" panose="05000000000000000000" pitchFamily="2" charset="2"/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10249" name="矩形 8228">
              <a:extLst>
                <a:ext uri="{FF2B5EF4-FFF2-40B4-BE49-F238E27FC236}">
                  <a16:creationId xmlns:a16="http://schemas.microsoft.com/office/drawing/2014/main" id="{DAD63E79-6F9C-483A-99F0-C0ED195B6D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" y="2112"/>
              <a:ext cx="98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r>
                <a:rPr lang="zh-CN" altLang="en-US" sz="1800" b="1">
                  <a:solidFill>
                    <a:schemeClr val="tx1"/>
                  </a:solidFill>
                  <a:latin typeface="仿宋_GB2312" pitchFamily="1" charset="-122"/>
                  <a:ea typeface="仿宋_GB2312" pitchFamily="1" charset="-122"/>
                </a:rPr>
                <a:t>猴子满载而归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6945E-18 3.31175E-6 L -0.225 3.31175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日期占位符 1">
            <a:extLst>
              <a:ext uri="{FF2B5EF4-FFF2-40B4-BE49-F238E27FC236}">
                <a16:creationId xmlns:a16="http://schemas.microsoft.com/office/drawing/2014/main" id="{2D2C5388-72F7-4C93-BE6D-B9B537DD857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11829464-B77F-4F60-9C4D-6A9F58A47F95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1267" name="页脚占位符 2">
            <a:extLst>
              <a:ext uri="{FF2B5EF4-FFF2-40B4-BE49-F238E27FC236}">
                <a16:creationId xmlns:a16="http://schemas.microsoft.com/office/drawing/2014/main" id="{71B10E84-A4EF-44EC-BA5F-07928D42EE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11268" name="标题 9217">
            <a:extLst>
              <a:ext uri="{FF2B5EF4-FFF2-40B4-BE49-F238E27FC236}">
                <a16:creationId xmlns:a16="http://schemas.microsoft.com/office/drawing/2014/main" id="{D7538D54-4C1E-4E5E-9EEF-60ADC9FB6A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2" name="文本占位符 9218">
            <a:extLst>
              <a:ext uri="{FF2B5EF4-FFF2-40B4-BE49-F238E27FC236}">
                <a16:creationId xmlns:a16="http://schemas.microsoft.com/office/drawing/2014/main" id="{4F4686AA-A703-4D19-92EF-DA15906752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95400" y="1323975"/>
            <a:ext cx="7696200" cy="49244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二、中断的主要用途</a:t>
            </a:r>
          </a:p>
          <a:p>
            <a:pPr lvl="1" eaLnBrk="1" hangingPunct="1">
              <a:lnSpc>
                <a:spcPct val="90000"/>
              </a:lnSpc>
            </a:pPr>
            <a:endParaRPr lang="zh-CN" altLang="en-US" b="1">
              <a:solidFill>
                <a:srgbClr val="2B166E"/>
              </a:solidFill>
              <a:latin typeface="仿宋_GB2312" pitchFamily="1" charset="-122"/>
              <a:ea typeface="仿宋_GB2312" pitchFamily="1" charset="-122"/>
            </a:endParaRPr>
          </a:p>
          <a:p>
            <a:pPr lvl="1" eaLnBrk="1" hangingPunct="1">
              <a:lnSpc>
                <a:spcPct val="90000"/>
              </a:lnSpc>
            </a:pPr>
            <a:r>
              <a:rPr lang="zh-CN" altLang="en-US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故障处理：</a:t>
            </a:r>
          </a:p>
          <a:p>
            <a:pPr lvl="1" eaLnBrk="1" hangingPunct="1">
              <a:lnSpc>
                <a:spcPct val="90000"/>
              </a:lnSpc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zh-CN" altLang="en-US">
                <a:latin typeface="仿宋_GB2312" pitchFamily="1" charset="-122"/>
                <a:ea typeface="仿宋_GB2312" pitchFamily="1" charset="-122"/>
              </a:rPr>
              <a:t>   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处理计算机运行中会出现各种故障（硬件错误、掉电、存储出错、运算溢出等）。</a:t>
            </a:r>
          </a:p>
          <a:p>
            <a:pPr lvl="1" eaLnBrk="1" hangingPunct="1">
              <a:lnSpc>
                <a:spcPct val="90000"/>
              </a:lnSpc>
            </a:pPr>
            <a:r>
              <a:rPr lang="zh-CN" altLang="en-US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分时操作：</a:t>
            </a:r>
          </a:p>
          <a:p>
            <a:pPr lvl="1" eaLnBrk="1" hangingPunct="1">
              <a:lnSpc>
                <a:spcPct val="90000"/>
              </a:lnSpc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   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实现CPU和各外设间的分时操作。 CPU命令多个外设同时工作，CPU执行主程序的过程中可随时处理外设的中断请求。</a:t>
            </a:r>
          </a:p>
          <a:p>
            <a:pPr lvl="1" eaLnBrk="1" hangingPunct="1">
              <a:lnSpc>
                <a:spcPct val="90000"/>
              </a:lnSpc>
            </a:pPr>
            <a:r>
              <a:rPr lang="zh-CN" altLang="en-US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实时处理：</a:t>
            </a:r>
          </a:p>
          <a:p>
            <a:pPr lvl="1" eaLnBrk="1" hangingPunct="1">
              <a:lnSpc>
                <a:spcPct val="90000"/>
              </a:lnSpc>
              <a:spcBef>
                <a:spcPct val="30000"/>
              </a:spcBef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    保证实时处理外设的请求。外设要求的服务通常是随机的，外设要求CPU随时响应请求。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2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2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2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9" dur="2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日期占位符 1">
            <a:extLst>
              <a:ext uri="{FF2B5EF4-FFF2-40B4-BE49-F238E27FC236}">
                <a16:creationId xmlns:a16="http://schemas.microsoft.com/office/drawing/2014/main" id="{6865E204-C9FB-4E0B-8E20-978112CF53F3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469EF50E-B099-49EC-A02C-4096AB543D9F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2291" name="页脚占位符 2">
            <a:extLst>
              <a:ext uri="{FF2B5EF4-FFF2-40B4-BE49-F238E27FC236}">
                <a16:creationId xmlns:a16="http://schemas.microsoft.com/office/drawing/2014/main" id="{48062FD0-3A0C-455A-9B5C-BA7522BA3DC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12292" name="标题 10241">
            <a:extLst>
              <a:ext uri="{FF2B5EF4-FFF2-40B4-BE49-F238E27FC236}">
                <a16:creationId xmlns:a16="http://schemas.microsoft.com/office/drawing/2014/main" id="{E51153D4-B4C4-4FA9-B821-0CA2B67B4C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2" name="文本占位符 10242">
            <a:extLst>
              <a:ext uri="{FF2B5EF4-FFF2-40B4-BE49-F238E27FC236}">
                <a16:creationId xmlns:a16="http://schemas.microsoft.com/office/drawing/2014/main" id="{51D00197-3F47-4C93-856B-534B5B6D733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b="1">
                <a:solidFill>
                  <a:schemeClr val="tx1"/>
                </a:solidFill>
                <a:ea typeface="仿宋_GB2312" pitchFamily="1" charset="-122"/>
              </a:rPr>
              <a:t>三、中断分类</a:t>
            </a:r>
            <a:r>
              <a:rPr lang="en-US" altLang="zh-CN" b="1">
                <a:solidFill>
                  <a:schemeClr val="tx1"/>
                </a:solidFill>
                <a:ea typeface="仿宋_GB2312" pitchFamily="1" charset="-122"/>
              </a:rPr>
              <a:t>—</a:t>
            </a:r>
            <a:r>
              <a:rPr lang="zh-CN" altLang="en-US" b="1">
                <a:solidFill>
                  <a:schemeClr val="tx1"/>
                </a:solidFill>
                <a:ea typeface="仿宋_GB2312" pitchFamily="1" charset="-122"/>
              </a:rPr>
              <a:t>按</a:t>
            </a:r>
            <a:r>
              <a:rPr lang="zh-CN" altLang="en-US" b="1">
                <a:solidFill>
                  <a:srgbClr val="0000CC"/>
                </a:solidFill>
                <a:ea typeface="仿宋_GB2312" pitchFamily="1" charset="-122"/>
              </a:rPr>
              <a:t>中断源</a:t>
            </a:r>
            <a:r>
              <a:rPr lang="zh-CN" altLang="en-US" b="1">
                <a:solidFill>
                  <a:schemeClr val="tx1"/>
                </a:solidFill>
                <a:ea typeface="仿宋_GB2312" pitchFamily="1" charset="-122"/>
              </a:rPr>
              <a:t>分类</a:t>
            </a:r>
          </a:p>
          <a:p>
            <a:pPr eaLnBrk="1" hangingPunct="1">
              <a:lnSpc>
                <a:spcPct val="80000"/>
              </a:lnSpc>
            </a:pPr>
            <a:endParaRPr lang="zh-CN" altLang="en-US" sz="2400" b="1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由外部事件引起的硬件中断（外部中断）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外部中断源</a:t>
            </a: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：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一般I/O设备</a:t>
            </a:r>
            <a:r>
              <a:rPr lang="zh-CN" altLang="en-US" sz="2200">
                <a:ea typeface="仿宋_GB2312" pitchFamily="1" charset="-122"/>
              </a:rPr>
              <a:t>——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如键盘、显示器、鼠标、打印机等。 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存储设备</a:t>
            </a:r>
            <a:r>
              <a:rPr lang="zh-CN" altLang="en-US" sz="2200">
                <a:ea typeface="仿宋_GB2312" pitchFamily="1" charset="-122"/>
              </a:rPr>
              <a:t>——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如软盘、硬盘、光盘、磁带等。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实时时钟</a:t>
            </a:r>
            <a:r>
              <a:rPr lang="zh-CN" altLang="en-US" sz="2200">
                <a:ea typeface="仿宋_GB2312" pitchFamily="1" charset="-122"/>
              </a:rPr>
              <a:t>——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如各种定时器、计数器等。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故障源</a:t>
            </a:r>
            <a:r>
              <a:rPr lang="zh-CN" altLang="en-US" sz="2200">
                <a:ea typeface="仿宋_GB2312" pitchFamily="1" charset="-122"/>
              </a:rPr>
              <a:t>——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如电源故障、存储出错、I/O通道错误等。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zh-CN" altLang="en-US" sz="2000" b="1">
              <a:latin typeface="仿宋_GB2312" pitchFamily="1" charset="-122"/>
              <a:ea typeface="仿宋_GB2312" pitchFamily="1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由CPU内部指令引起的中断（又称内部中断）。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内部中断源</a:t>
            </a: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：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CPU内部异常</a:t>
            </a:r>
            <a:r>
              <a:rPr lang="zh-CN" altLang="en-US" sz="2200">
                <a:ea typeface="仿宋_GB2312" pitchFamily="1" charset="-122"/>
              </a:rPr>
              <a:t>——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如除法错、运算溢出、单步运行，断点运行等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CPU执行中断指令</a:t>
            </a:r>
            <a:r>
              <a:rPr lang="zh-CN" altLang="en-US" sz="2200">
                <a:ea typeface="仿宋_GB2312" pitchFamily="1" charset="-122"/>
              </a:rPr>
              <a:t>——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如</a:t>
            </a:r>
            <a:r>
              <a:rPr lang="zh-CN" altLang="en-US" sz="2200">
                <a:ea typeface="仿宋_GB2312" pitchFamily="1" charset="-122"/>
              </a:rPr>
              <a:t>“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INT n</a:t>
            </a:r>
            <a:r>
              <a:rPr lang="zh-CN" altLang="en-US" sz="2200">
                <a:ea typeface="仿宋_GB2312" pitchFamily="1" charset="-122"/>
              </a:rPr>
              <a:t>”</a:t>
            </a:r>
            <a:r>
              <a:rPr lang="zh-CN" altLang="en-US" sz="2200">
                <a:latin typeface="仿宋_GB2312" pitchFamily="1" charset="-122"/>
                <a:ea typeface="仿宋_GB2312" pitchFamily="1" charset="-122"/>
              </a:rPr>
              <a:t>指令等。</a:t>
            </a:r>
          </a:p>
          <a:p>
            <a:pPr eaLnBrk="1" hangingPunct="1">
              <a:lnSpc>
                <a:spcPct val="80000"/>
              </a:lnSpc>
            </a:pPr>
            <a:endParaRPr lang="zh-CN" altLang="en-US" sz="2200">
              <a:solidFill>
                <a:schemeClr val="tx1"/>
              </a:solidFill>
              <a:latin typeface="仿宋_GB2312" pitchFamily="1" charset="-122"/>
              <a:ea typeface="仿宋_GB2312" pitchFamily="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日期占位符 1">
            <a:extLst>
              <a:ext uri="{FF2B5EF4-FFF2-40B4-BE49-F238E27FC236}">
                <a16:creationId xmlns:a16="http://schemas.microsoft.com/office/drawing/2014/main" id="{84AD45BA-3DB0-47A0-AD8F-2F828F7EF515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F3C8F22B-B73E-4182-BEBA-82FFB0F483EC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3315" name="页脚占位符 2">
            <a:extLst>
              <a:ext uri="{FF2B5EF4-FFF2-40B4-BE49-F238E27FC236}">
                <a16:creationId xmlns:a16="http://schemas.microsoft.com/office/drawing/2014/main" id="{60493352-3963-40F4-9E4D-4924C14C6E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13316" name="直接连接符 11265">
            <a:extLst>
              <a:ext uri="{FF2B5EF4-FFF2-40B4-BE49-F238E27FC236}">
                <a16:creationId xmlns:a16="http://schemas.microsoft.com/office/drawing/2014/main" id="{9E13B0C7-C465-44C7-830D-6C5E04ECABA0}"/>
              </a:ext>
            </a:extLst>
          </p:cNvPr>
          <p:cNvSpPr>
            <a:spLocks noChangeShapeType="1"/>
          </p:cNvSpPr>
          <p:nvPr/>
        </p:nvSpPr>
        <p:spPr bwMode="auto">
          <a:xfrm>
            <a:off x="1371600" y="2420938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7" name="直接连接符 11266">
            <a:extLst>
              <a:ext uri="{FF2B5EF4-FFF2-40B4-BE49-F238E27FC236}">
                <a16:creationId xmlns:a16="http://schemas.microsoft.com/office/drawing/2014/main" id="{9C61DDCC-AF52-4480-A1CD-879B8EE284C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05138" y="2420938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8" name="直接连接符 11267">
            <a:extLst>
              <a:ext uri="{FF2B5EF4-FFF2-40B4-BE49-F238E27FC236}">
                <a16:creationId xmlns:a16="http://schemas.microsoft.com/office/drawing/2014/main" id="{45312CCD-A6BF-431A-A150-2329ADD12BD1}"/>
              </a:ext>
            </a:extLst>
          </p:cNvPr>
          <p:cNvSpPr>
            <a:spLocks noChangeShapeType="1"/>
          </p:cNvSpPr>
          <p:nvPr/>
        </p:nvSpPr>
        <p:spPr bwMode="auto">
          <a:xfrm>
            <a:off x="4648200" y="2420938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9" name="直接连接符 11268">
            <a:extLst>
              <a:ext uri="{FF2B5EF4-FFF2-40B4-BE49-F238E27FC236}">
                <a16:creationId xmlns:a16="http://schemas.microsoft.com/office/drawing/2014/main" id="{26E3607C-FB18-42C8-B244-597860173E79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2420938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0" name="直接连接符 11269">
            <a:extLst>
              <a:ext uri="{FF2B5EF4-FFF2-40B4-BE49-F238E27FC236}">
                <a16:creationId xmlns:a16="http://schemas.microsoft.com/office/drawing/2014/main" id="{C168E838-5C20-4B6E-9294-737025208562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1000" y="2420938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3321" name="组合 11270">
            <a:extLst>
              <a:ext uri="{FF2B5EF4-FFF2-40B4-BE49-F238E27FC236}">
                <a16:creationId xmlns:a16="http://schemas.microsoft.com/office/drawing/2014/main" id="{8B5F05DA-00C1-44F7-AEE3-31E4A1F91B4A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2649538"/>
            <a:ext cx="1447800" cy="2133600"/>
            <a:chOff x="0" y="0"/>
            <a:chExt cx="1915" cy="1173"/>
          </a:xfrm>
        </p:grpSpPr>
        <p:sp>
          <p:nvSpPr>
            <p:cNvPr id="13375" name="圆角矩形 11271">
              <a:extLst>
                <a:ext uri="{FF2B5EF4-FFF2-40B4-BE49-F238E27FC236}">
                  <a16:creationId xmlns:a16="http://schemas.microsoft.com/office/drawing/2014/main" id="{46CC6B4C-EC8D-4C0F-919D-E5A30F6AA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76" name="圆角矩形 11272">
              <a:extLst>
                <a:ext uri="{FF2B5EF4-FFF2-40B4-BE49-F238E27FC236}">
                  <a16:creationId xmlns:a16="http://schemas.microsoft.com/office/drawing/2014/main" id="{48695CE3-E376-4D64-B65C-5E6FF137B3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13322" name="组合 11273">
            <a:extLst>
              <a:ext uri="{FF2B5EF4-FFF2-40B4-BE49-F238E27FC236}">
                <a16:creationId xmlns:a16="http://schemas.microsoft.com/office/drawing/2014/main" id="{3E5AEADE-525F-41DF-9DCF-AAE5E3DAFCEF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2649538"/>
            <a:ext cx="1447800" cy="2133600"/>
            <a:chOff x="0" y="0"/>
            <a:chExt cx="1915" cy="1173"/>
          </a:xfrm>
        </p:grpSpPr>
        <p:sp>
          <p:nvSpPr>
            <p:cNvPr id="13373" name="圆角矩形 11274">
              <a:extLst>
                <a:ext uri="{FF2B5EF4-FFF2-40B4-BE49-F238E27FC236}">
                  <a16:creationId xmlns:a16="http://schemas.microsoft.com/office/drawing/2014/main" id="{23BE9A01-F800-4681-906D-EB8A198232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74" name="圆角矩形 11275">
              <a:extLst>
                <a:ext uri="{FF2B5EF4-FFF2-40B4-BE49-F238E27FC236}">
                  <a16:creationId xmlns:a16="http://schemas.microsoft.com/office/drawing/2014/main" id="{68E6152F-296D-4CA3-B768-5EDC39548D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13323" name="组合 11276">
            <a:extLst>
              <a:ext uri="{FF2B5EF4-FFF2-40B4-BE49-F238E27FC236}">
                <a16:creationId xmlns:a16="http://schemas.microsoft.com/office/drawing/2014/main" id="{E57CDEBB-569A-41E3-BF20-7E7D93F57260}"/>
              </a:ext>
            </a:extLst>
          </p:cNvPr>
          <p:cNvGrpSpPr>
            <a:grpSpLocks/>
          </p:cNvGrpSpPr>
          <p:nvPr/>
        </p:nvGrpSpPr>
        <p:grpSpPr bwMode="auto">
          <a:xfrm>
            <a:off x="3962400" y="2703513"/>
            <a:ext cx="1447800" cy="2133600"/>
            <a:chOff x="0" y="0"/>
            <a:chExt cx="1915" cy="1173"/>
          </a:xfrm>
        </p:grpSpPr>
        <p:sp>
          <p:nvSpPr>
            <p:cNvPr id="13371" name="圆角矩形 11277">
              <a:extLst>
                <a:ext uri="{FF2B5EF4-FFF2-40B4-BE49-F238E27FC236}">
                  <a16:creationId xmlns:a16="http://schemas.microsoft.com/office/drawing/2014/main" id="{644FA54C-EB87-498A-908E-C21D9C160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72" name="圆角矩形 11278">
              <a:extLst>
                <a:ext uri="{FF2B5EF4-FFF2-40B4-BE49-F238E27FC236}">
                  <a16:creationId xmlns:a16="http://schemas.microsoft.com/office/drawing/2014/main" id="{A0F803F0-98A4-499D-BCD0-A6B9FA2262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13324" name="组合 11279">
            <a:extLst>
              <a:ext uri="{FF2B5EF4-FFF2-40B4-BE49-F238E27FC236}">
                <a16:creationId xmlns:a16="http://schemas.microsoft.com/office/drawing/2014/main" id="{0F8D58C0-28CF-43A5-95A8-6632FF802862}"/>
              </a:ext>
            </a:extLst>
          </p:cNvPr>
          <p:cNvGrpSpPr>
            <a:grpSpLocks/>
          </p:cNvGrpSpPr>
          <p:nvPr/>
        </p:nvGrpSpPr>
        <p:grpSpPr bwMode="auto">
          <a:xfrm>
            <a:off x="5638800" y="2681288"/>
            <a:ext cx="1447800" cy="2133600"/>
            <a:chOff x="0" y="0"/>
            <a:chExt cx="1915" cy="1173"/>
          </a:xfrm>
        </p:grpSpPr>
        <p:sp>
          <p:nvSpPr>
            <p:cNvPr id="13369" name="圆角矩形 11280">
              <a:extLst>
                <a:ext uri="{FF2B5EF4-FFF2-40B4-BE49-F238E27FC236}">
                  <a16:creationId xmlns:a16="http://schemas.microsoft.com/office/drawing/2014/main" id="{87165C3B-4DDD-4E07-B1B2-83DFBEE839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70" name="圆角矩形 11281">
              <a:extLst>
                <a:ext uri="{FF2B5EF4-FFF2-40B4-BE49-F238E27FC236}">
                  <a16:creationId xmlns:a16="http://schemas.microsoft.com/office/drawing/2014/main" id="{40B164CF-9747-4614-A3F0-D739CEA7E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13325" name="组合 11282">
            <a:extLst>
              <a:ext uri="{FF2B5EF4-FFF2-40B4-BE49-F238E27FC236}">
                <a16:creationId xmlns:a16="http://schemas.microsoft.com/office/drawing/2014/main" id="{D342F6F5-AD83-45D4-9785-2EF8F6CAEE6A}"/>
              </a:ext>
            </a:extLst>
          </p:cNvPr>
          <p:cNvGrpSpPr>
            <a:grpSpLocks/>
          </p:cNvGrpSpPr>
          <p:nvPr/>
        </p:nvGrpSpPr>
        <p:grpSpPr bwMode="auto">
          <a:xfrm>
            <a:off x="7292975" y="2649538"/>
            <a:ext cx="1447800" cy="2133600"/>
            <a:chOff x="0" y="0"/>
            <a:chExt cx="1915" cy="1173"/>
          </a:xfrm>
        </p:grpSpPr>
        <p:sp>
          <p:nvSpPr>
            <p:cNvPr id="13367" name="圆角矩形 11283">
              <a:extLst>
                <a:ext uri="{FF2B5EF4-FFF2-40B4-BE49-F238E27FC236}">
                  <a16:creationId xmlns:a16="http://schemas.microsoft.com/office/drawing/2014/main" id="{BEDBF022-10FF-4EBD-ACF1-05D44B4235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68" name="圆角矩形 11284">
              <a:extLst>
                <a:ext uri="{FF2B5EF4-FFF2-40B4-BE49-F238E27FC236}">
                  <a16:creationId xmlns:a16="http://schemas.microsoft.com/office/drawing/2014/main" id="{613F36B5-4574-47B7-8224-DBEFC863F9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3326" name="圆角矩形 11285">
            <a:extLst>
              <a:ext uri="{FF2B5EF4-FFF2-40B4-BE49-F238E27FC236}">
                <a16:creationId xmlns:a16="http://schemas.microsoft.com/office/drawing/2014/main" id="{DE51782D-DB4A-491E-8843-0D4A79AA5A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2725738"/>
            <a:ext cx="14478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多个中断请求时，响应优先级最高的中断</a:t>
            </a:r>
          </a:p>
        </p:txBody>
      </p:sp>
      <p:sp>
        <p:nvSpPr>
          <p:cNvPr id="13327" name="圆角矩形 11286">
            <a:extLst>
              <a:ext uri="{FF2B5EF4-FFF2-40B4-BE49-F238E27FC236}">
                <a16:creationId xmlns:a16="http://schemas.microsoft.com/office/drawing/2014/main" id="{51964AE0-3EAD-4C7A-B3B7-CB3C8F2EFD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725738"/>
            <a:ext cx="13716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中断源发出中断请求信号，请求中断响应</a:t>
            </a:r>
          </a:p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000" b="1">
              <a:solidFill>
                <a:schemeClr val="bg1"/>
              </a:solidFill>
              <a:latin typeface="仿宋_GB2312" pitchFamily="1" charset="-122"/>
              <a:ea typeface="仿宋_GB2312" pitchFamily="1" charset="-122"/>
            </a:endParaRPr>
          </a:p>
        </p:txBody>
      </p:sp>
      <p:sp>
        <p:nvSpPr>
          <p:cNvPr id="13328" name="圆角矩形 11287">
            <a:extLst>
              <a:ext uri="{FF2B5EF4-FFF2-40B4-BE49-F238E27FC236}">
                <a16:creationId xmlns:a16="http://schemas.microsoft.com/office/drawing/2014/main" id="{DE6D84A8-7D04-4EED-BA6E-D57CB4E6F0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6375" y="2725738"/>
            <a:ext cx="13716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CPU</a:t>
            </a: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响应中断请求，保存断点，调用中断服务程序</a:t>
            </a:r>
          </a:p>
        </p:txBody>
      </p:sp>
      <p:sp>
        <p:nvSpPr>
          <p:cNvPr id="13329" name="圆角矩形 11288">
            <a:extLst>
              <a:ext uri="{FF2B5EF4-FFF2-40B4-BE49-F238E27FC236}">
                <a16:creationId xmlns:a16="http://schemas.microsoft.com/office/drawing/2014/main" id="{3C33BC73-4E29-4CFD-A267-B3DE850880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0" y="2725738"/>
            <a:ext cx="14478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处理中断任务（中断服务程序）</a:t>
            </a:r>
          </a:p>
        </p:txBody>
      </p:sp>
      <p:sp>
        <p:nvSpPr>
          <p:cNvPr id="13330" name="圆角矩形 11289">
            <a:extLst>
              <a:ext uri="{FF2B5EF4-FFF2-40B4-BE49-F238E27FC236}">
                <a16:creationId xmlns:a16="http://schemas.microsoft.com/office/drawing/2014/main" id="{F2ACF605-1453-4BE2-99CF-50A539E451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5675" y="2725738"/>
            <a:ext cx="13716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结束中断服务程序，返回断点执行主程序</a:t>
            </a:r>
          </a:p>
        </p:txBody>
      </p:sp>
      <p:sp>
        <p:nvSpPr>
          <p:cNvPr id="13331" name="标题 11290">
            <a:extLst>
              <a:ext uri="{FF2B5EF4-FFF2-40B4-BE49-F238E27FC236}">
                <a16:creationId xmlns:a16="http://schemas.microsoft.com/office/drawing/2014/main" id="{63A2F50A-2E62-4FE9-8132-4F0133968D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13332" name="文本占位符 11291">
            <a:extLst>
              <a:ext uri="{FF2B5EF4-FFF2-40B4-BE49-F238E27FC236}">
                <a16:creationId xmlns:a16="http://schemas.microsoft.com/office/drawing/2014/main" id="{DB5AEC2D-91E1-428A-B591-DE04CE3E8E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b="1">
                <a:solidFill>
                  <a:schemeClr val="tx1"/>
                </a:solidFill>
                <a:ea typeface="仿宋_GB2312" pitchFamily="1" charset="-122"/>
              </a:rPr>
              <a:t>四、中断过程</a:t>
            </a:r>
          </a:p>
        </p:txBody>
      </p:sp>
      <p:sp>
        <p:nvSpPr>
          <p:cNvPr id="2" name="矩形 11292">
            <a:extLst>
              <a:ext uri="{FF2B5EF4-FFF2-40B4-BE49-F238E27FC236}">
                <a16:creationId xmlns:a16="http://schemas.microsoft.com/office/drawing/2014/main" id="{95DE90DA-288A-4A54-82E9-A84E120B0A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028825"/>
            <a:ext cx="1200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中断请</a:t>
            </a:r>
            <a:r>
              <a:rPr lang="zh-CN" altLang="en-US" sz="20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求 </a:t>
            </a:r>
          </a:p>
        </p:txBody>
      </p:sp>
      <p:sp>
        <p:nvSpPr>
          <p:cNvPr id="11294" name="矩形 11293">
            <a:extLst>
              <a:ext uri="{FF2B5EF4-FFF2-40B4-BE49-F238E27FC236}">
                <a16:creationId xmlns:a16="http://schemas.microsoft.com/office/drawing/2014/main" id="{1CB99D3A-0FA3-48B3-BD2C-628CB6A8E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66975" y="2054225"/>
            <a:ext cx="1168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中断排队 </a:t>
            </a:r>
          </a:p>
        </p:txBody>
      </p:sp>
      <p:sp>
        <p:nvSpPr>
          <p:cNvPr id="11295" name="矩形 11294">
            <a:extLst>
              <a:ext uri="{FF2B5EF4-FFF2-40B4-BE49-F238E27FC236}">
                <a16:creationId xmlns:a16="http://schemas.microsoft.com/office/drawing/2014/main" id="{2EE2238A-E74E-46CF-9195-E0AE28C1A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2054225"/>
            <a:ext cx="1168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中断响应 </a:t>
            </a:r>
          </a:p>
        </p:txBody>
      </p:sp>
      <p:sp>
        <p:nvSpPr>
          <p:cNvPr id="11296" name="矩形 11295">
            <a:extLst>
              <a:ext uri="{FF2B5EF4-FFF2-40B4-BE49-F238E27FC236}">
                <a16:creationId xmlns:a16="http://schemas.microsoft.com/office/drawing/2014/main" id="{3F829EE9-C17C-424E-B460-FD84D7E5B5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6438" y="2054225"/>
            <a:ext cx="1168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中断处理 </a:t>
            </a:r>
          </a:p>
        </p:txBody>
      </p:sp>
      <p:sp>
        <p:nvSpPr>
          <p:cNvPr id="11297" name="矩形 11296">
            <a:extLst>
              <a:ext uri="{FF2B5EF4-FFF2-40B4-BE49-F238E27FC236}">
                <a16:creationId xmlns:a16="http://schemas.microsoft.com/office/drawing/2014/main" id="{6C2116B7-BB0A-4F66-8A7E-BB80696ECC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2838" y="2054225"/>
            <a:ext cx="1168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中断返回 </a:t>
            </a:r>
          </a:p>
        </p:txBody>
      </p:sp>
      <p:sp>
        <p:nvSpPr>
          <p:cNvPr id="13338" name="直接连接符 11297">
            <a:extLst>
              <a:ext uri="{FF2B5EF4-FFF2-40B4-BE49-F238E27FC236}">
                <a16:creationId xmlns:a16="http://schemas.microsoft.com/office/drawing/2014/main" id="{E01291B4-2367-457A-A203-DBEA8EABA9DB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2225675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9" name="直接连接符 11298">
            <a:extLst>
              <a:ext uri="{FF2B5EF4-FFF2-40B4-BE49-F238E27FC236}">
                <a16:creationId xmlns:a16="http://schemas.microsoft.com/office/drawing/2014/main" id="{98F4D7EF-6B2B-4EA5-9A67-A89FD404239E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246313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40" name="直接连接符 11299">
            <a:extLst>
              <a:ext uri="{FF2B5EF4-FFF2-40B4-BE49-F238E27FC236}">
                <a16:creationId xmlns:a16="http://schemas.microsoft.com/office/drawing/2014/main" id="{5E490191-1103-41A9-A3D9-49AFF59B17CD}"/>
              </a:ext>
            </a:extLst>
          </p:cNvPr>
          <p:cNvSpPr>
            <a:spLocks noChangeShapeType="1"/>
          </p:cNvSpPr>
          <p:nvPr/>
        </p:nvSpPr>
        <p:spPr bwMode="auto">
          <a:xfrm>
            <a:off x="5257800" y="2246313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41" name="直接连接符 11300">
            <a:extLst>
              <a:ext uri="{FF2B5EF4-FFF2-40B4-BE49-F238E27FC236}">
                <a16:creationId xmlns:a16="http://schemas.microsoft.com/office/drawing/2014/main" id="{51EA7135-9346-402B-899E-26631B41EAE4}"/>
              </a:ext>
            </a:extLst>
          </p:cNvPr>
          <p:cNvSpPr>
            <a:spLocks noChangeShapeType="1"/>
          </p:cNvSpPr>
          <p:nvPr/>
        </p:nvSpPr>
        <p:spPr bwMode="auto">
          <a:xfrm>
            <a:off x="6934200" y="2236788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42" name="圆角矩形 11301">
            <a:extLst>
              <a:ext uri="{FF2B5EF4-FFF2-40B4-BE49-F238E27FC236}">
                <a16:creationId xmlns:a16="http://schemas.microsoft.com/office/drawing/2014/main" id="{E947A6D6-F182-4994-9194-61F42F30B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039938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7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43" name="圆角矩形 11302">
            <a:extLst>
              <a:ext uri="{FF2B5EF4-FFF2-40B4-BE49-F238E27FC236}">
                <a16:creationId xmlns:a16="http://schemas.microsoft.com/office/drawing/2014/main" id="{CA09A9FB-ED67-490E-8359-A5B919A536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039938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44" name="圆角矩形 11303">
            <a:extLst>
              <a:ext uri="{FF2B5EF4-FFF2-40B4-BE49-F238E27FC236}">
                <a16:creationId xmlns:a16="http://schemas.microsoft.com/office/drawing/2014/main" id="{B5347ACC-129B-482D-87FC-207485C65D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2039938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45" name="圆角矩形 11304">
            <a:extLst>
              <a:ext uri="{FF2B5EF4-FFF2-40B4-BE49-F238E27FC236}">
                <a16:creationId xmlns:a16="http://schemas.microsoft.com/office/drawing/2014/main" id="{69B5AEB0-D0C7-4718-B1B1-70507004C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2039938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46" name="圆角矩形 11305">
            <a:extLst>
              <a:ext uri="{FF2B5EF4-FFF2-40B4-BE49-F238E27FC236}">
                <a16:creationId xmlns:a16="http://schemas.microsoft.com/office/drawing/2014/main" id="{1709A22A-F429-4F4F-9E6D-DCB48DBCCA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2039938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8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13347" name="组合 11306">
            <a:extLst>
              <a:ext uri="{FF2B5EF4-FFF2-40B4-BE49-F238E27FC236}">
                <a16:creationId xmlns:a16="http://schemas.microsoft.com/office/drawing/2014/main" id="{C35D47A4-5A8E-4EE8-B0E5-E5EB788A6AB7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4935538"/>
            <a:ext cx="1447800" cy="1312862"/>
            <a:chOff x="0" y="0"/>
            <a:chExt cx="1915" cy="1173"/>
          </a:xfrm>
        </p:grpSpPr>
        <p:sp>
          <p:nvSpPr>
            <p:cNvPr id="13365" name="圆角矩形 11307">
              <a:extLst>
                <a:ext uri="{FF2B5EF4-FFF2-40B4-BE49-F238E27FC236}">
                  <a16:creationId xmlns:a16="http://schemas.microsoft.com/office/drawing/2014/main" id="{C65B08C8-DD34-4330-AA2A-D06311343D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66" name="圆角矩形 11308">
              <a:extLst>
                <a:ext uri="{FF2B5EF4-FFF2-40B4-BE49-F238E27FC236}">
                  <a16:creationId xmlns:a16="http://schemas.microsoft.com/office/drawing/2014/main" id="{BBFB2E31-5AE4-4EC2-B427-E87BF14923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3348" name="圆角矩形 11309">
            <a:extLst>
              <a:ext uri="{FF2B5EF4-FFF2-40B4-BE49-F238E27FC236}">
                <a16:creationId xmlns:a16="http://schemas.microsoft.com/office/drawing/2014/main" id="{1A650042-D912-481F-B9D4-7D9EAA905C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5164138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看到桃林</a:t>
            </a:r>
          </a:p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000" b="1">
              <a:solidFill>
                <a:schemeClr val="bg1"/>
              </a:solidFill>
              <a:latin typeface="仿宋_GB2312" pitchFamily="1" charset="-122"/>
              <a:ea typeface="仿宋_GB2312" pitchFamily="1" charset="-122"/>
            </a:endParaRPr>
          </a:p>
        </p:txBody>
      </p:sp>
      <p:grpSp>
        <p:nvGrpSpPr>
          <p:cNvPr id="13349" name="组合 11310">
            <a:extLst>
              <a:ext uri="{FF2B5EF4-FFF2-40B4-BE49-F238E27FC236}">
                <a16:creationId xmlns:a16="http://schemas.microsoft.com/office/drawing/2014/main" id="{8D3EACE1-9F43-47DB-83D1-2661FA300608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4935538"/>
            <a:ext cx="1447800" cy="1312862"/>
            <a:chOff x="0" y="0"/>
            <a:chExt cx="1915" cy="1173"/>
          </a:xfrm>
        </p:grpSpPr>
        <p:sp>
          <p:nvSpPr>
            <p:cNvPr id="13363" name="圆角矩形 11311">
              <a:extLst>
                <a:ext uri="{FF2B5EF4-FFF2-40B4-BE49-F238E27FC236}">
                  <a16:creationId xmlns:a16="http://schemas.microsoft.com/office/drawing/2014/main" id="{2972E3C8-9385-45D6-83D3-02C07938C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64" name="圆角矩形 11312">
              <a:extLst>
                <a:ext uri="{FF2B5EF4-FFF2-40B4-BE49-F238E27FC236}">
                  <a16:creationId xmlns:a16="http://schemas.microsoft.com/office/drawing/2014/main" id="{260E8A9E-EA36-4EBA-BAD6-89CC7CD0D3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3350" name="圆角矩形 11313">
            <a:extLst>
              <a:ext uri="{FF2B5EF4-FFF2-40B4-BE49-F238E27FC236}">
                <a16:creationId xmlns:a16="http://schemas.microsoft.com/office/drawing/2014/main" id="{B61E25A9-3D08-47AF-801B-BE73A811A4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5164138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如果同时看到桃林和西瓜地</a:t>
            </a:r>
          </a:p>
        </p:txBody>
      </p:sp>
      <p:grpSp>
        <p:nvGrpSpPr>
          <p:cNvPr id="13351" name="组合 11314">
            <a:extLst>
              <a:ext uri="{FF2B5EF4-FFF2-40B4-BE49-F238E27FC236}">
                <a16:creationId xmlns:a16="http://schemas.microsoft.com/office/drawing/2014/main" id="{619E60B7-EA38-464B-9687-F2CCA2745A41}"/>
              </a:ext>
            </a:extLst>
          </p:cNvPr>
          <p:cNvGrpSpPr>
            <a:grpSpLocks/>
          </p:cNvGrpSpPr>
          <p:nvPr/>
        </p:nvGrpSpPr>
        <p:grpSpPr bwMode="auto">
          <a:xfrm>
            <a:off x="3962400" y="4935538"/>
            <a:ext cx="1447800" cy="1312862"/>
            <a:chOff x="0" y="0"/>
            <a:chExt cx="1915" cy="1173"/>
          </a:xfrm>
        </p:grpSpPr>
        <p:sp>
          <p:nvSpPr>
            <p:cNvPr id="13361" name="圆角矩形 11315">
              <a:extLst>
                <a:ext uri="{FF2B5EF4-FFF2-40B4-BE49-F238E27FC236}">
                  <a16:creationId xmlns:a16="http://schemas.microsoft.com/office/drawing/2014/main" id="{F24D496F-C337-4E43-96F2-4BF0949C47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62" name="圆角矩形 11316">
              <a:extLst>
                <a:ext uri="{FF2B5EF4-FFF2-40B4-BE49-F238E27FC236}">
                  <a16:creationId xmlns:a16="http://schemas.microsoft.com/office/drawing/2014/main" id="{D7D28904-F739-4D4B-8646-3634A2FE0C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3352" name="圆角矩形 11317">
            <a:extLst>
              <a:ext uri="{FF2B5EF4-FFF2-40B4-BE49-F238E27FC236}">
                <a16:creationId xmlns:a16="http://schemas.microsoft.com/office/drawing/2014/main" id="{CCCFFB50-4504-4538-BD67-C77C449156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5164138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藏起玉米记下藏点去摘桃子</a:t>
            </a:r>
          </a:p>
        </p:txBody>
      </p:sp>
      <p:grpSp>
        <p:nvGrpSpPr>
          <p:cNvPr id="13353" name="组合 11318">
            <a:extLst>
              <a:ext uri="{FF2B5EF4-FFF2-40B4-BE49-F238E27FC236}">
                <a16:creationId xmlns:a16="http://schemas.microsoft.com/office/drawing/2014/main" id="{6A37FA0D-0ADC-4A41-9BB8-F1297D41AF22}"/>
              </a:ext>
            </a:extLst>
          </p:cNvPr>
          <p:cNvGrpSpPr>
            <a:grpSpLocks/>
          </p:cNvGrpSpPr>
          <p:nvPr/>
        </p:nvGrpSpPr>
        <p:grpSpPr bwMode="auto">
          <a:xfrm>
            <a:off x="5638800" y="4935538"/>
            <a:ext cx="1447800" cy="1312862"/>
            <a:chOff x="0" y="0"/>
            <a:chExt cx="1915" cy="1173"/>
          </a:xfrm>
        </p:grpSpPr>
        <p:sp>
          <p:nvSpPr>
            <p:cNvPr id="13359" name="圆角矩形 11319">
              <a:extLst>
                <a:ext uri="{FF2B5EF4-FFF2-40B4-BE49-F238E27FC236}">
                  <a16:creationId xmlns:a16="http://schemas.microsoft.com/office/drawing/2014/main" id="{EE39145B-B75C-40C3-B55C-77FA0804D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60" name="圆角矩形 11320">
              <a:extLst>
                <a:ext uri="{FF2B5EF4-FFF2-40B4-BE49-F238E27FC236}">
                  <a16:creationId xmlns:a16="http://schemas.microsoft.com/office/drawing/2014/main" id="{69610423-664A-4054-92B2-FECC2E93D5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3354" name="圆角矩形 11321">
            <a:extLst>
              <a:ext uri="{FF2B5EF4-FFF2-40B4-BE49-F238E27FC236}">
                <a16:creationId xmlns:a16="http://schemas.microsoft.com/office/drawing/2014/main" id="{08F5810E-0D00-4831-B495-20A9D59392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5164138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把桃子搬回家</a:t>
            </a:r>
          </a:p>
        </p:txBody>
      </p:sp>
      <p:grpSp>
        <p:nvGrpSpPr>
          <p:cNvPr id="13355" name="组合 11322">
            <a:extLst>
              <a:ext uri="{FF2B5EF4-FFF2-40B4-BE49-F238E27FC236}">
                <a16:creationId xmlns:a16="http://schemas.microsoft.com/office/drawing/2014/main" id="{22F354C7-701A-4ACE-90C4-98ECCBA4B084}"/>
              </a:ext>
            </a:extLst>
          </p:cNvPr>
          <p:cNvGrpSpPr>
            <a:grpSpLocks/>
          </p:cNvGrpSpPr>
          <p:nvPr/>
        </p:nvGrpSpPr>
        <p:grpSpPr bwMode="auto">
          <a:xfrm>
            <a:off x="7315200" y="4935538"/>
            <a:ext cx="1447800" cy="1312862"/>
            <a:chOff x="0" y="0"/>
            <a:chExt cx="1915" cy="1173"/>
          </a:xfrm>
        </p:grpSpPr>
        <p:sp>
          <p:nvSpPr>
            <p:cNvPr id="13357" name="圆角矩形 11323">
              <a:extLst>
                <a:ext uri="{FF2B5EF4-FFF2-40B4-BE49-F238E27FC236}">
                  <a16:creationId xmlns:a16="http://schemas.microsoft.com/office/drawing/2014/main" id="{5DD10622-F551-4BEE-A531-DF6AB382E6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58" name="圆角矩形 11324">
              <a:extLst>
                <a:ext uri="{FF2B5EF4-FFF2-40B4-BE49-F238E27FC236}">
                  <a16:creationId xmlns:a16="http://schemas.microsoft.com/office/drawing/2014/main" id="{9425C782-3CAB-4F9A-8BE9-923F72F064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3356" name="圆角矩形 11325">
            <a:extLst>
              <a:ext uri="{FF2B5EF4-FFF2-40B4-BE49-F238E27FC236}">
                <a16:creationId xmlns:a16="http://schemas.microsoft.com/office/drawing/2014/main" id="{60BF6BED-FE2E-4B0B-BECB-FA019A5C09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5164138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找回藏点再搬玉米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112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112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112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2000" fill="hold"/>
                                        <p:tgtEl>
                                          <p:spTgt spid="112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294" grpId="0"/>
      <p:bldP spid="11295" grpId="0"/>
      <p:bldP spid="11296" grpId="0"/>
      <p:bldP spid="1129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1">
            <a:extLst>
              <a:ext uri="{FF2B5EF4-FFF2-40B4-BE49-F238E27FC236}">
                <a16:creationId xmlns:a16="http://schemas.microsoft.com/office/drawing/2014/main" id="{E50C8401-15E2-4C77-B8E0-D8D6011355A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fld id="{CBF70B8D-A9AE-4A5D-B00E-A0B4062C6847}" type="datetime10">
              <a:rPr lang="zh-CN" altLang="en-US" sz="1200" smtClean="0">
                <a:solidFill>
                  <a:schemeClr val="tx1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t>09:11</a:t>
            </a:fld>
            <a:endParaRPr lang="zh-CN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4339" name="页脚占位符 2">
            <a:extLst>
              <a:ext uri="{FF2B5EF4-FFF2-40B4-BE49-F238E27FC236}">
                <a16:creationId xmlns:a16="http://schemas.microsoft.com/office/drawing/2014/main" id="{2CDFEA1E-27CA-422D-87B4-2DCB2ACA5CE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/>
                </a:solidFill>
                <a:latin typeface="Arial" panose="020B0604020202020204" pitchFamily="34" charset="0"/>
              </a:rPr>
              <a:t>华中科技大学自动化学院</a:t>
            </a:r>
          </a:p>
        </p:txBody>
      </p:sp>
      <p:sp>
        <p:nvSpPr>
          <p:cNvPr id="14340" name="标题 12289">
            <a:extLst>
              <a:ext uri="{FF2B5EF4-FFF2-40B4-BE49-F238E27FC236}">
                <a16:creationId xmlns:a16="http://schemas.microsoft.com/office/drawing/2014/main" id="{6CED096A-D248-4C22-A2E5-0DEEB009E4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>
                <a:ea typeface="宋体" panose="02010600030101010101" pitchFamily="2" charset="-122"/>
              </a:rPr>
              <a:t>§1.1    中断的概念</a:t>
            </a:r>
          </a:p>
        </p:txBody>
      </p:sp>
      <p:sp>
        <p:nvSpPr>
          <p:cNvPr id="2" name="文本占位符 12290">
            <a:extLst>
              <a:ext uri="{FF2B5EF4-FFF2-40B4-BE49-F238E27FC236}">
                <a16:creationId xmlns:a16="http://schemas.microsoft.com/office/drawing/2014/main" id="{E9CCBB31-D258-480F-8CA7-CCFED20A9E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400" b="1">
                <a:solidFill>
                  <a:schemeClr val="tx1"/>
                </a:solidFill>
                <a:latin typeface="仿宋_GB2312" pitchFamily="1" charset="-122"/>
                <a:ea typeface="仿宋_GB2312" pitchFamily="1" charset="-122"/>
              </a:rPr>
              <a:t>四、中断过程之(一)：</a:t>
            </a:r>
            <a:r>
              <a:rPr lang="zh-CN" altLang="en-US" sz="2400" b="1">
                <a:solidFill>
                  <a:srgbClr val="FF6600"/>
                </a:solidFill>
                <a:latin typeface="仿宋_GB2312" pitchFamily="1" charset="-122"/>
                <a:ea typeface="仿宋_GB2312" pitchFamily="1" charset="-122"/>
              </a:rPr>
              <a:t>中断请求过程</a:t>
            </a:r>
          </a:p>
          <a:p>
            <a:pPr lvl="1" eaLnBrk="1" hangingPunct="1">
              <a:lnSpc>
                <a:spcPct val="90000"/>
              </a:lnSpc>
            </a:pPr>
            <a:r>
              <a:rPr lang="zh-CN" altLang="en-US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中断源发出中断请求信号</a:t>
            </a: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    中断源配置有</a:t>
            </a:r>
            <a:r>
              <a:rPr lang="zh-CN" altLang="en-US" sz="2200" b="1" u="sng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中断请求触发器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，当外设准备就绪时，发出</a:t>
            </a:r>
            <a:r>
              <a:rPr lang="zh-CN" altLang="en-US" sz="2200" b="1">
                <a:ea typeface="仿宋_GB2312" pitchFamily="1" charset="-122"/>
              </a:rPr>
              <a:t>“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准备好</a:t>
            </a:r>
            <a:r>
              <a:rPr lang="zh-CN" altLang="en-US" sz="2200" b="1">
                <a:ea typeface="仿宋_GB2312" pitchFamily="1" charset="-122"/>
              </a:rPr>
              <a:t>”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信号，即将中断触发器置1，发出中断请求。</a:t>
            </a:r>
            <a:r>
              <a:rPr lang="zh-CN" altLang="en-US" sz="2200" b="1">
                <a:solidFill>
                  <a:srgbClr val="FF0000"/>
                </a:solidFill>
                <a:latin typeface="仿宋_GB2312" pitchFamily="1" charset="-122"/>
                <a:ea typeface="仿宋_GB2312" pitchFamily="1" charset="-122"/>
              </a:rPr>
              <a:t>该信号应能保持，直到得到响应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。</a:t>
            </a: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</a:pPr>
            <a:r>
              <a:rPr lang="zh-CN" altLang="en-US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CPU</a:t>
            </a:r>
            <a:r>
              <a:rPr lang="zh-CN" altLang="en-US" b="1">
                <a:solidFill>
                  <a:srgbClr val="4863D8"/>
                </a:solidFill>
                <a:latin typeface="仿宋_GB2312" pitchFamily="1" charset="-122"/>
                <a:ea typeface="仿宋_GB2312" pitchFamily="1" charset="-122"/>
              </a:rPr>
              <a:t>清除已响应的中断请求信号</a:t>
            </a:r>
            <a:r>
              <a:rPr lang="zh-CN" altLang="en-US" b="1">
                <a:latin typeface="仿宋_GB2312" pitchFamily="1" charset="-122"/>
                <a:ea typeface="仿宋_GB2312" pitchFamily="1" charset="-122"/>
              </a:rPr>
              <a:t>：</a:t>
            </a: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    CPU已响应某中断时，清除其中断请求，为该设备下一次中断请求作好准备。</a:t>
            </a: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</a:pPr>
            <a:r>
              <a:rPr lang="zh-CN" altLang="en-US" b="1">
                <a:solidFill>
                  <a:srgbClr val="2B166E"/>
                </a:solidFill>
                <a:latin typeface="仿宋_GB2312" pitchFamily="1" charset="-122"/>
                <a:ea typeface="仿宋_GB2312" pitchFamily="1" charset="-122"/>
              </a:rPr>
              <a:t>*中断屏蔽的控制</a:t>
            </a: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   为了中断请求进行灵活的控制，对</a:t>
            </a:r>
            <a:r>
              <a:rPr lang="zh-CN" altLang="en-US" sz="2200" b="1">
                <a:solidFill>
                  <a:srgbClr val="4863D8"/>
                </a:solidFill>
                <a:latin typeface="仿宋_GB2312" pitchFamily="1" charset="-122"/>
                <a:ea typeface="仿宋_GB2312" pitchFamily="1" charset="-122"/>
              </a:rPr>
              <a:t>可屏蔽中断源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配置有</a:t>
            </a:r>
            <a:r>
              <a:rPr lang="zh-CN" altLang="en-US" sz="2200" b="1" u="sng">
                <a:solidFill>
                  <a:srgbClr val="0000CC"/>
                </a:solidFill>
                <a:latin typeface="仿宋_GB2312" pitchFamily="1" charset="-122"/>
                <a:ea typeface="仿宋_GB2312" pitchFamily="1" charset="-122"/>
              </a:rPr>
              <a:t>中断屏蔽触发器</a:t>
            </a:r>
            <a:r>
              <a:rPr lang="zh-CN" altLang="en-US" sz="2200" b="1">
                <a:latin typeface="仿宋_GB2312" pitchFamily="1" charset="-122"/>
                <a:ea typeface="仿宋_GB2312" pitchFamily="1" charset="-122"/>
              </a:rPr>
              <a:t>，只有当触发器相应位为0时，外设的中断请求才能送到CPU。</a:t>
            </a:r>
          </a:p>
        </p:txBody>
      </p:sp>
      <p:sp>
        <p:nvSpPr>
          <p:cNvPr id="14342" name="直接连接符 12291">
            <a:extLst>
              <a:ext uri="{FF2B5EF4-FFF2-40B4-BE49-F238E27FC236}">
                <a16:creationId xmlns:a16="http://schemas.microsoft.com/office/drawing/2014/main" id="{0F86F82C-7634-42EC-BAF3-9C59DEFA5090}"/>
              </a:ext>
            </a:extLst>
          </p:cNvPr>
          <p:cNvSpPr>
            <a:spLocks noChangeShapeType="1"/>
          </p:cNvSpPr>
          <p:nvPr/>
        </p:nvSpPr>
        <p:spPr bwMode="auto">
          <a:xfrm>
            <a:off x="990600" y="2362200"/>
            <a:ext cx="0" cy="304800"/>
          </a:xfrm>
          <a:prstGeom prst="line">
            <a:avLst/>
          </a:prstGeom>
          <a:noFill/>
          <a:ln w="28575">
            <a:pattFill prst="pct90">
              <a:fgClr>
                <a:schemeClr val="accent2"/>
              </a:fgClr>
              <a:bgClr>
                <a:srgbClr val="FFFFFF"/>
              </a:bgClr>
            </a:patt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4343" name="组合 12292">
            <a:extLst>
              <a:ext uri="{FF2B5EF4-FFF2-40B4-BE49-F238E27FC236}">
                <a16:creationId xmlns:a16="http://schemas.microsoft.com/office/drawing/2014/main" id="{4F9DDAD7-AE4A-49DB-AAA2-61C4D3C589FC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2590800"/>
            <a:ext cx="1447800" cy="2133600"/>
            <a:chOff x="0" y="0"/>
            <a:chExt cx="1915" cy="1173"/>
          </a:xfrm>
        </p:grpSpPr>
        <p:sp>
          <p:nvSpPr>
            <p:cNvPr id="14351" name="圆角矩形 12293">
              <a:extLst>
                <a:ext uri="{FF2B5EF4-FFF2-40B4-BE49-F238E27FC236}">
                  <a16:creationId xmlns:a16="http://schemas.microsoft.com/office/drawing/2014/main" id="{6067D6AB-FC2B-44AB-B362-9BD92F581E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4863D8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4352" name="圆角矩形 12294">
              <a:extLst>
                <a:ext uri="{FF2B5EF4-FFF2-40B4-BE49-F238E27FC236}">
                  <a16:creationId xmlns:a16="http://schemas.microsoft.com/office/drawing/2014/main" id="{99522925-4BA1-4E3A-9660-8133234FAC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4863D8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4344" name="圆角矩形 12295">
            <a:extLst>
              <a:ext uri="{FF2B5EF4-FFF2-40B4-BE49-F238E27FC236}">
                <a16:creationId xmlns:a16="http://schemas.microsoft.com/office/drawing/2014/main" id="{1EB5A01A-D128-4E67-A7D9-B02A27E1C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667000"/>
            <a:ext cx="1371600" cy="19812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中断源发出中断请求信号，请求中断响应</a:t>
            </a:r>
          </a:p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000" b="1">
              <a:solidFill>
                <a:schemeClr val="bg1"/>
              </a:solidFill>
              <a:latin typeface="仿宋_GB2312" pitchFamily="1" charset="-122"/>
              <a:ea typeface="仿宋_GB2312" pitchFamily="1" charset="-122"/>
            </a:endParaRPr>
          </a:p>
        </p:txBody>
      </p:sp>
      <p:sp>
        <p:nvSpPr>
          <p:cNvPr id="14345" name="矩形 12296">
            <a:extLst>
              <a:ext uri="{FF2B5EF4-FFF2-40B4-BE49-F238E27FC236}">
                <a16:creationId xmlns:a16="http://schemas.microsoft.com/office/drawing/2014/main" id="{ED8D5120-5456-4494-B1A0-2EFADB7497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955800"/>
            <a:ext cx="11303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中断请</a:t>
            </a:r>
            <a:r>
              <a:rPr lang="zh-CN" altLang="en-US" sz="2000" b="1">
                <a:solidFill>
                  <a:srgbClr val="2B166E"/>
                </a:solidFill>
                <a:latin typeface="Arial" panose="020B0604020202020204" pitchFamily="34" charset="0"/>
                <a:ea typeface="仿宋_GB2312" pitchFamily="1" charset="-122"/>
              </a:rPr>
              <a:t>求</a:t>
            </a:r>
          </a:p>
        </p:txBody>
      </p:sp>
      <p:sp>
        <p:nvSpPr>
          <p:cNvPr id="14346" name="圆角矩形 12297">
            <a:extLst>
              <a:ext uri="{FF2B5EF4-FFF2-40B4-BE49-F238E27FC236}">
                <a16:creationId xmlns:a16="http://schemas.microsoft.com/office/drawing/2014/main" id="{64A7B326-7FCF-406C-93BD-A2395771B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981200"/>
            <a:ext cx="1143000" cy="381000"/>
          </a:xfrm>
          <a:prstGeom prst="roundRect">
            <a:avLst>
              <a:gd name="adj" fmla="val 4690"/>
            </a:avLst>
          </a:prstGeom>
          <a:noFill/>
          <a:ln w="28575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170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14347" name="组合 12298">
            <a:extLst>
              <a:ext uri="{FF2B5EF4-FFF2-40B4-BE49-F238E27FC236}">
                <a16:creationId xmlns:a16="http://schemas.microsoft.com/office/drawing/2014/main" id="{8BEC824F-7883-442B-9B6F-AFA92082531B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4876800"/>
            <a:ext cx="1447800" cy="1312863"/>
            <a:chOff x="0" y="0"/>
            <a:chExt cx="1915" cy="1173"/>
          </a:xfrm>
        </p:grpSpPr>
        <p:sp>
          <p:nvSpPr>
            <p:cNvPr id="14349" name="圆角矩形 12299">
              <a:extLst>
                <a:ext uri="{FF2B5EF4-FFF2-40B4-BE49-F238E27FC236}">
                  <a16:creationId xmlns:a16="http://schemas.microsoft.com/office/drawing/2014/main" id="{D81C1ABA-64C3-44CF-9097-524DEC6DC4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15" cy="1173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7DE416"/>
                </a:gs>
                <a:gs pos="100000">
                  <a:schemeClr val="tx2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4350" name="圆角矩形 12300">
              <a:extLst>
                <a:ext uri="{FF2B5EF4-FFF2-40B4-BE49-F238E27FC236}">
                  <a16:creationId xmlns:a16="http://schemas.microsoft.com/office/drawing/2014/main" id="{38F8C980-1060-45E3-9457-3A3132F1E9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" y="32"/>
              <a:ext cx="1756" cy="1106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tx2"/>
                </a:gs>
                <a:gs pos="100000">
                  <a:srgbClr val="7DE416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Font typeface="Wingdings" panose="05000000000000000000" pitchFamily="2" charset="2"/>
                <a:buChar char="•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Wingdings" panose="05000000000000000000" pitchFamily="2" charset="2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4348" name="圆角矩形 12301">
            <a:extLst>
              <a:ext uri="{FF2B5EF4-FFF2-40B4-BE49-F238E27FC236}">
                <a16:creationId xmlns:a16="http://schemas.microsoft.com/office/drawing/2014/main" id="{C556C7DE-5492-4413-9C51-1B4B06154A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5105400"/>
            <a:ext cx="1371600" cy="914400"/>
          </a:xfrm>
          <a:prstGeom prst="roundRect">
            <a:avLst>
              <a:gd name="adj" fmla="val 1374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Wingdings" panose="05000000000000000000" pitchFamily="2" charset="2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chemeClr val="bg1"/>
                </a:solidFill>
                <a:latin typeface="仿宋_GB2312" pitchFamily="1" charset="-122"/>
                <a:ea typeface="仿宋_GB2312" pitchFamily="1" charset="-122"/>
              </a:rPr>
              <a:t>看到桃林</a:t>
            </a:r>
          </a:p>
          <a:p>
            <a:pPr>
              <a:spcBef>
                <a:spcPct val="0"/>
              </a:spcBef>
              <a:buClrTx/>
              <a:buFont typeface="Arial" panose="020B0604020202020204" pitchFamily="34" charset="0"/>
              <a:buNone/>
            </a:pPr>
            <a:endParaRPr lang="zh-CN" altLang="en-US" sz="2000" b="1">
              <a:solidFill>
                <a:schemeClr val="bg1"/>
              </a:solidFill>
              <a:latin typeface="仿宋_GB2312" pitchFamily="1" charset="-122"/>
              <a:ea typeface="仿宋_GB2312" pitchFamily="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n_c040TGp_natural_diagram">
  <a:themeElements>
    <a:clrScheme name="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DDF1AB"/>
      </a:accent1>
      <a:accent2>
        <a:srgbClr val="69C012"/>
      </a:accent2>
      <a:accent3>
        <a:srgbClr val="FFFFFF"/>
      </a:accent3>
      <a:accent4>
        <a:srgbClr val="000000"/>
      </a:accent4>
      <a:accent5>
        <a:srgbClr val="EBF7D2"/>
      </a:accent5>
      <a:accent6>
        <a:srgbClr val="5EAC0F"/>
      </a:accent6>
      <a:hlink>
        <a:srgbClr val="008000"/>
      </a:hlink>
      <a:folHlink>
        <a:srgbClr val="969696"/>
      </a:folHlink>
    </a:clrScheme>
    <a:fontScheme name="">
      <a:majorFont>
        <a:latin typeface="Arial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n_c040TGp_natural_diagram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3E473"/>
        </a:accent1>
        <a:accent2>
          <a:srgbClr val="2FC1BE"/>
        </a:accent2>
        <a:accent3>
          <a:srgbClr val="FFFFFF"/>
        </a:accent3>
        <a:accent4>
          <a:srgbClr val="000000"/>
        </a:accent4>
        <a:accent5>
          <a:srgbClr val="F8EFBC"/>
        </a:accent5>
        <a:accent6>
          <a:srgbClr val="2AAFAC"/>
        </a:accent6>
        <a:hlink>
          <a:srgbClr val="98D45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_c040TGp_natural_diagram 2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B4E064"/>
        </a:accent1>
        <a:accent2>
          <a:srgbClr val="0079CC"/>
        </a:accent2>
        <a:accent3>
          <a:srgbClr val="FFFFFF"/>
        </a:accent3>
        <a:accent4>
          <a:srgbClr val="000000"/>
        </a:accent4>
        <a:accent5>
          <a:srgbClr val="D6EDB8"/>
        </a:accent5>
        <a:accent6>
          <a:srgbClr val="006DB9"/>
        </a:accent6>
        <a:hlink>
          <a:srgbClr val="00CC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_c040TGp_natural_diagram 3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DDF1AB"/>
        </a:accent1>
        <a:accent2>
          <a:srgbClr val="69C012"/>
        </a:accent2>
        <a:accent3>
          <a:srgbClr val="FFFFFF"/>
        </a:accent3>
        <a:accent4>
          <a:srgbClr val="000000"/>
        </a:accent4>
        <a:accent5>
          <a:srgbClr val="EBF7D2"/>
        </a:accent5>
        <a:accent6>
          <a:srgbClr val="5EAE0F"/>
        </a:accent6>
        <a:hlink>
          <a:srgbClr val="008000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_c040TGp_natural_diagram">
  <a:themeElements>
    <a:clrScheme name="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DDF1AB"/>
      </a:accent1>
      <a:accent2>
        <a:srgbClr val="69C012"/>
      </a:accent2>
      <a:accent3>
        <a:srgbClr val="FFFFFF"/>
      </a:accent3>
      <a:accent4>
        <a:srgbClr val="000000"/>
      </a:accent4>
      <a:accent5>
        <a:srgbClr val="EBF7D2"/>
      </a:accent5>
      <a:accent6>
        <a:srgbClr val="5EAC0F"/>
      </a:accent6>
      <a:hlink>
        <a:srgbClr val="008000"/>
      </a:hlink>
      <a:folHlink>
        <a:srgbClr val="969696"/>
      </a:folHlink>
    </a:clrScheme>
    <a:fontScheme name="">
      <a:majorFont>
        <a:latin typeface="Arial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1_n_c040TGp_natural_diagram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3E473"/>
        </a:accent1>
        <a:accent2>
          <a:srgbClr val="2FC1BE"/>
        </a:accent2>
        <a:accent3>
          <a:srgbClr val="FFFFFF"/>
        </a:accent3>
        <a:accent4>
          <a:srgbClr val="000000"/>
        </a:accent4>
        <a:accent5>
          <a:srgbClr val="F8EFBC"/>
        </a:accent5>
        <a:accent6>
          <a:srgbClr val="2AAFAC"/>
        </a:accent6>
        <a:hlink>
          <a:srgbClr val="98D45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_c040TGp_natural_diagram 2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B4E064"/>
        </a:accent1>
        <a:accent2>
          <a:srgbClr val="0079CC"/>
        </a:accent2>
        <a:accent3>
          <a:srgbClr val="FFFFFF"/>
        </a:accent3>
        <a:accent4>
          <a:srgbClr val="000000"/>
        </a:accent4>
        <a:accent5>
          <a:srgbClr val="D6EDB8"/>
        </a:accent5>
        <a:accent6>
          <a:srgbClr val="006DB9"/>
        </a:accent6>
        <a:hlink>
          <a:srgbClr val="00CC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_c040TGp_natural_diagram 3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DDF1AB"/>
        </a:accent1>
        <a:accent2>
          <a:srgbClr val="69C012"/>
        </a:accent2>
        <a:accent3>
          <a:srgbClr val="FFFFFF"/>
        </a:accent3>
        <a:accent4>
          <a:srgbClr val="000000"/>
        </a:accent4>
        <a:accent5>
          <a:srgbClr val="EBF7D2"/>
        </a:accent5>
        <a:accent6>
          <a:srgbClr val="5EAE0F"/>
        </a:accent6>
        <a:hlink>
          <a:srgbClr val="008000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2465</Words>
  <Application>Microsoft Office PowerPoint</Application>
  <PresentationFormat>全屏显示(4:3)</PresentationFormat>
  <Paragraphs>432</Paragraphs>
  <Slides>25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1" baseType="lpstr">
      <vt:lpstr>Arial</vt:lpstr>
      <vt:lpstr>Verdana</vt:lpstr>
      <vt:lpstr>Wingdings</vt:lpstr>
      <vt:lpstr>宋体</vt:lpstr>
      <vt:lpstr>方正舒体</vt:lpstr>
      <vt:lpstr>华文新魏</vt:lpstr>
      <vt:lpstr>Times New Roman</vt:lpstr>
      <vt:lpstr>仿宋_GB2312</vt:lpstr>
      <vt:lpstr>楷体_GB2312</vt:lpstr>
      <vt:lpstr>Tahoma</vt:lpstr>
      <vt:lpstr>Garamond</vt:lpstr>
      <vt:lpstr>Arial Narrow</vt:lpstr>
      <vt:lpstr>华文仿宋</vt:lpstr>
      <vt:lpstr>n_c040TGp_natural_diagram</vt:lpstr>
      <vt:lpstr>1_n_c040TGp_natural_diagram</vt:lpstr>
      <vt:lpstr>Microsoft Visio 2003-2010 Drawing</vt:lpstr>
      <vt:lpstr>微机原理与接口技术</vt:lpstr>
      <vt:lpstr>            本章学习目标</vt:lpstr>
      <vt:lpstr>            本章主要内容</vt:lpstr>
      <vt:lpstr>§1.1    中断的概念</vt:lpstr>
      <vt:lpstr>§1    概述</vt:lpstr>
      <vt:lpstr>§1.1    中断的概念</vt:lpstr>
      <vt:lpstr>§1.1    中断的概念</vt:lpstr>
      <vt:lpstr>§1.1    中断的概念</vt:lpstr>
      <vt:lpstr>§1.1    中断的概念</vt:lpstr>
      <vt:lpstr>§1.1    中断的概念</vt:lpstr>
      <vt:lpstr>§1.1    中断的概念</vt:lpstr>
      <vt:lpstr>§1.1    中断的概念</vt:lpstr>
      <vt:lpstr>§1.1    中断的概念</vt:lpstr>
      <vt:lpstr>§1.1    中断的概念</vt:lpstr>
      <vt:lpstr>§1.1    中断的概念</vt:lpstr>
      <vt:lpstr>§1.1    中断的概念</vt:lpstr>
      <vt:lpstr>§1.2 中断源的确定及接口</vt:lpstr>
      <vt:lpstr>§1.2 中断源的确定及接口</vt:lpstr>
      <vt:lpstr>§1.2 中断源的确定及接口</vt:lpstr>
      <vt:lpstr>§1.2 中断源的确定及接口</vt:lpstr>
      <vt:lpstr>§1.2 中断源的确定及接口</vt:lpstr>
      <vt:lpstr>§1.2 中断源的确定及接口</vt:lpstr>
      <vt:lpstr>§1.2 中断源的确定及接口</vt:lpstr>
      <vt:lpstr>§1.2 中断源的确定及接口</vt:lpstr>
      <vt:lpstr>§1.3 中断优先权与中断嵌套</vt:lpstr>
    </vt:vector>
  </TitlesOfParts>
  <Company>GuildDesign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ThemeGallery.com</dc:creator>
  <cp:lastModifiedBy>Hong Zhang</cp:lastModifiedBy>
  <cp:revision>465</cp:revision>
  <dcterms:created xsi:type="dcterms:W3CDTF">2005-02-16T03:43:00Z</dcterms:created>
  <dcterms:modified xsi:type="dcterms:W3CDTF">2023-04-19T01:11:51Z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